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70D5"/>
    <a:srgbClr val="0066FF"/>
    <a:srgbClr val="0181F5"/>
    <a:srgbClr val="016DCF"/>
    <a:srgbClr val="67B640"/>
    <a:srgbClr val="EDCE13"/>
    <a:srgbClr val="7EC5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0" d="100"/>
          <a:sy n="70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07122A-9711-49B0-968B-A1360D0BAB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5EFB8FB-D6B3-472A-8F2F-574992083C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9FEDC8-CB0B-4257-A54D-A3BB76ACE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F49761-5FDA-4F7B-99AD-2EC67EB9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17E2F1C-2711-4AF0-BDF7-66DB7E3AE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1497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D4EA1B-D193-43E3-BC52-916095F2C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32D0640-4786-4157-B0E8-3217F719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85ABD0-6D89-4F15-A3D4-06D2D8143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CA0C399-FBF0-4205-B427-D2A534CD8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F221EB4-9140-43E9-9E01-35429EBE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163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898687-6020-41C1-A3E2-CCDFE69D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5B3CBBC-AE86-4F79-A196-9DF628677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88DC96-31A1-4A25-B63F-C29F30C83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F99076-6F37-4710-ABFD-AD98D75DF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1A994D-0CA3-4CDA-979D-2AB0A5B57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52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DBE396-CE26-4473-8395-F2291AA77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3DFFAB-844A-419C-BA1D-573E582B5D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D039B98-B2C7-408B-B6CC-29933CD0C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D95B17-748E-44EE-A29C-0CD8C4863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5603E7C-DAD5-430C-8457-B7DEE9F23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5AB7D00-ECD1-4441-9A8F-7FD1EC870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018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824A76-EEF0-4EA6-8BB3-8B6640911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83E38-EC18-43AD-93A1-CA9E3670D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FF1042-DFBA-43F9-A641-47A2AB29F4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E40D604-D7E7-481E-86AF-D58E2CB0EE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1943F8-7A73-492D-AD61-40B4FDD1D0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0D2C22B-4AB9-4A4F-BA65-4AE66FD65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2903CF0-A22D-4C36-9C3F-6607EF9F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6F52B0A-88D6-4D89-A68E-6A8763D5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7270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7E7C8C-881A-42DB-923E-9F45792EF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C00FE8B-85F4-4ED2-AE75-BAD9D953E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6790ECD-5C9D-4B16-8BBD-3831ACFF7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D0C500-FDED-489D-B791-C5A702F03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15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FBBCF72-B574-4A1B-B540-46D323C08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F1AC52B-1A90-4462-81E2-08EDB88CC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88F3A6A-74C7-48F5-97C9-464BF773A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819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0A764B-C755-4A13-A1C2-6E32B0CEA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F535391-1871-4376-9844-12FA820FA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C0AA809-6050-4E08-8BB6-364DF24AE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D3A202B-5F85-4218-B679-A41109183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078F334-2D84-46AB-AF30-FE949189C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6513B2B-A6D4-4CD3-BC71-38F22D651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985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CFA99-C86B-41F4-B33D-A9FAE3B73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5DA2296-145C-40EE-AED6-9B4F534B04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7196D8E-AA49-47C6-B8E8-EFE47FFE5E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808D77-D8BF-4E94-A3D2-0CBF86804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D809DBF-034E-4EA5-AFC3-0D410767E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4DC6BF-8E70-4FB7-AE1D-3647EC216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7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B1B439-6FA6-4F6C-94B3-5E92665D2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EBCD10E-8DEF-4ED1-B86E-1075A4FC5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127715E-D60A-4640-B3E9-84C4133B4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9C416A-0871-41F7-8849-93A404909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734752-3EB2-4FF9-AFC6-217BBF52B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4301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DD5CE6B-1731-4265-940C-5AE60CBBE5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FE586B8-1AE0-4061-84C3-CAD77F33F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238227F-AFED-40B3-89E1-34455BC7E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6B3445-0F62-42F2-BDFA-94D5BC5F6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A619CC4-FC4E-4FE5-8E0E-15B431A6C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0100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A1F181B-207D-4C62-A9CB-F2634C5B1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BC2E07B-71A7-4E98-BF7F-1EC975385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4724F6-EA3E-4591-A74C-92E4D4A742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F700F-2EBE-4240-B32C-D9FF4618640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C82A26-2B53-4A11-9E6F-C019813C8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283995-5A19-4A70-B753-85E6B3AB8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6482C-1A8F-4A1B-9B83-BF4F639DEC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326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96F821E2-DF61-4073-9FC0-811C729ECB2A}"/>
              </a:ext>
            </a:extLst>
          </p:cNvPr>
          <p:cNvGrpSpPr/>
          <p:nvPr/>
        </p:nvGrpSpPr>
        <p:grpSpPr>
          <a:xfrm>
            <a:off x="763392" y="310393"/>
            <a:ext cx="10665215" cy="6367184"/>
            <a:chOff x="763392" y="-721867"/>
            <a:chExt cx="10665215" cy="7432122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6583943F-E4F5-4548-816A-C54A61726F73}"/>
                </a:ext>
              </a:extLst>
            </p:cNvPr>
            <p:cNvGrpSpPr/>
            <p:nvPr/>
          </p:nvGrpSpPr>
          <p:grpSpPr>
            <a:xfrm>
              <a:off x="4371608" y="-721867"/>
              <a:ext cx="3427079" cy="523220"/>
              <a:chOff x="4382460" y="573533"/>
              <a:chExt cx="3427079" cy="523220"/>
            </a:xfrm>
          </p:grpSpPr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00CC675E-C9BE-4B14-BB5F-1AD07ECD6F91}"/>
                  </a:ext>
                </a:extLst>
              </p:cNvPr>
              <p:cNvSpPr/>
              <p:nvPr/>
            </p:nvSpPr>
            <p:spPr>
              <a:xfrm>
                <a:off x="4382460" y="573533"/>
                <a:ext cx="3427079" cy="523220"/>
              </a:xfrm>
              <a:prstGeom prst="roundRect">
                <a:avLst>
                  <a:gd name="adj" fmla="val 50000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DBF9159-CD4E-451B-BBC3-C78A0D4566E4}"/>
                  </a:ext>
                </a:extLst>
              </p:cNvPr>
              <p:cNvSpPr txBox="1"/>
              <p:nvPr/>
            </p:nvSpPr>
            <p:spPr>
              <a:xfrm>
                <a:off x="5308867" y="650477"/>
                <a:ext cx="15742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>
                    <a:solidFill>
                      <a:schemeClr val="bg1"/>
                    </a:solidFill>
                  </a:rPr>
                  <a:t>학생상담센터</a:t>
                </a: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E7380C04-0D09-4358-960C-317C82341D12}"/>
                </a:ext>
              </a:extLst>
            </p:cNvPr>
            <p:cNvGrpSpPr/>
            <p:nvPr/>
          </p:nvGrpSpPr>
          <p:grpSpPr>
            <a:xfrm>
              <a:off x="4371608" y="30608"/>
              <a:ext cx="3427079" cy="523220"/>
              <a:chOff x="4382460" y="1326008"/>
              <a:chExt cx="3427079" cy="523220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9" name="사각형: 둥근 모서리 8">
                <a:extLst>
                  <a:ext uri="{FF2B5EF4-FFF2-40B4-BE49-F238E27FC236}">
                    <a16:creationId xmlns:a16="http://schemas.microsoft.com/office/drawing/2014/main" id="{57C530B1-54F0-44BC-9D82-D49D536BCBED}"/>
                  </a:ext>
                </a:extLst>
              </p:cNvPr>
              <p:cNvSpPr/>
              <p:nvPr/>
            </p:nvSpPr>
            <p:spPr>
              <a:xfrm>
                <a:off x="4382460" y="1326008"/>
                <a:ext cx="3427079" cy="52322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6E9D2A8-1EE2-4725-9826-367C79278DD5}"/>
                  </a:ext>
                </a:extLst>
              </p:cNvPr>
              <p:cNvSpPr txBox="1"/>
              <p:nvPr/>
            </p:nvSpPr>
            <p:spPr>
              <a:xfrm>
                <a:off x="5198088" y="1402952"/>
                <a:ext cx="1795822" cy="369332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>
                    <a:solidFill>
                      <a:schemeClr val="bg1"/>
                    </a:solidFill>
                  </a:rPr>
                  <a:t>학생상담센터장</a:t>
                </a:r>
                <a:endParaRPr lang="ko-KR" altLang="en-US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E2779C96-C99D-4F47-AAD6-87DEFAA767C8}"/>
                </a:ext>
              </a:extLst>
            </p:cNvPr>
            <p:cNvGrpSpPr/>
            <p:nvPr/>
          </p:nvGrpSpPr>
          <p:grpSpPr>
            <a:xfrm>
              <a:off x="3401930" y="911586"/>
              <a:ext cx="1943777" cy="653327"/>
              <a:chOff x="3577269" y="2294576"/>
              <a:chExt cx="1943777" cy="653327"/>
            </a:xfrm>
          </p:grpSpPr>
          <p:sp>
            <p:nvSpPr>
              <p:cNvPr id="13" name="사각형: 둥근 모서리 12">
                <a:extLst>
                  <a:ext uri="{FF2B5EF4-FFF2-40B4-BE49-F238E27FC236}">
                    <a16:creationId xmlns:a16="http://schemas.microsoft.com/office/drawing/2014/main" id="{24C359CA-D8B9-47CD-A7DD-08F40379361F}"/>
                  </a:ext>
                </a:extLst>
              </p:cNvPr>
              <p:cNvSpPr/>
              <p:nvPr/>
            </p:nvSpPr>
            <p:spPr>
              <a:xfrm>
                <a:off x="3577269" y="2294576"/>
                <a:ext cx="1943777" cy="653327"/>
              </a:xfrm>
              <a:prstGeom prst="roundRect">
                <a:avLst/>
              </a:prstGeom>
              <a:solidFill>
                <a:schemeClr val="bg1">
                  <a:lumMod val="85000"/>
                  <a:alpha val="6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736B68F-9890-4863-AA78-59751B441AE2}"/>
                  </a:ext>
                </a:extLst>
              </p:cNvPr>
              <p:cNvSpPr txBox="1"/>
              <p:nvPr/>
            </p:nvSpPr>
            <p:spPr>
              <a:xfrm>
                <a:off x="4044332" y="2445830"/>
                <a:ext cx="99916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dirty="0"/>
                  <a:t>자문위원</a:t>
                </a:r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BC15F2CD-13A0-4813-8CFF-ED2A4F7910CC}"/>
                </a:ext>
              </a:extLst>
            </p:cNvPr>
            <p:cNvGrpSpPr/>
            <p:nvPr/>
          </p:nvGrpSpPr>
          <p:grpSpPr>
            <a:xfrm>
              <a:off x="6798911" y="911585"/>
              <a:ext cx="2054601" cy="653327"/>
              <a:chOff x="6779861" y="2294576"/>
              <a:chExt cx="2054601" cy="653327"/>
            </a:xfrm>
          </p:grpSpPr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9FA936EC-16F7-4B2D-B010-BE5DBFEDEE61}"/>
                  </a:ext>
                </a:extLst>
              </p:cNvPr>
              <p:cNvSpPr/>
              <p:nvPr/>
            </p:nvSpPr>
            <p:spPr>
              <a:xfrm>
                <a:off x="6807749" y="2294576"/>
                <a:ext cx="1943777" cy="653327"/>
              </a:xfrm>
              <a:prstGeom prst="roundRect">
                <a:avLst/>
              </a:prstGeom>
              <a:solidFill>
                <a:schemeClr val="bg1">
                  <a:lumMod val="85000"/>
                  <a:alpha val="6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331A2D1-459E-42B7-8DE1-96BEE1E699C3}"/>
                  </a:ext>
                </a:extLst>
              </p:cNvPr>
              <p:cNvSpPr txBox="1"/>
              <p:nvPr/>
            </p:nvSpPr>
            <p:spPr>
              <a:xfrm>
                <a:off x="6779861" y="2445830"/>
                <a:ext cx="2054601" cy="395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dirty="0"/>
                  <a:t>학생상담운영위원회</a:t>
                </a:r>
              </a:p>
            </p:txBody>
          </p:sp>
        </p:grp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7B09685A-8F12-4BCE-98F6-438E76DFBF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31707" y="1958764"/>
              <a:ext cx="8669528" cy="12911"/>
            </a:xfrm>
            <a:prstGeom prst="line">
              <a:avLst/>
            </a:prstGeom>
            <a:ln w="28575">
              <a:solidFill>
                <a:schemeClr val="bg1">
                  <a:lumMod val="75000"/>
                  <a:alpha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B04C0462-54E7-4DCC-98D0-78C2AA0D64D8}"/>
                </a:ext>
              </a:extLst>
            </p:cNvPr>
            <p:cNvGrpSpPr/>
            <p:nvPr/>
          </p:nvGrpSpPr>
          <p:grpSpPr>
            <a:xfrm>
              <a:off x="763392" y="2334990"/>
              <a:ext cx="1940867" cy="1992084"/>
              <a:chOff x="248631" y="3113316"/>
              <a:chExt cx="1940867" cy="1992084"/>
            </a:xfrm>
          </p:grpSpPr>
          <p:sp>
            <p:nvSpPr>
              <p:cNvPr id="35" name="사각형: 둥근 모서리 34">
                <a:extLst>
                  <a:ext uri="{FF2B5EF4-FFF2-40B4-BE49-F238E27FC236}">
                    <a16:creationId xmlns:a16="http://schemas.microsoft.com/office/drawing/2014/main" id="{4A38A793-830C-464D-984C-C8B84BD30B9E}"/>
                  </a:ext>
                </a:extLst>
              </p:cNvPr>
              <p:cNvSpPr/>
              <p:nvPr/>
            </p:nvSpPr>
            <p:spPr>
              <a:xfrm>
                <a:off x="248631" y="3343274"/>
                <a:ext cx="1940867" cy="1762126"/>
              </a:xfrm>
              <a:prstGeom prst="roundRect">
                <a:avLst>
                  <a:gd name="adj" fmla="val 7478"/>
                </a:avLst>
              </a:prstGeom>
              <a:solidFill>
                <a:schemeClr val="bg1">
                  <a:lumMod val="85000"/>
                  <a:alpha val="6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B38285EA-E8FA-40AE-8815-426C3582DD04}"/>
                  </a:ext>
                </a:extLst>
              </p:cNvPr>
              <p:cNvGrpSpPr/>
              <p:nvPr/>
            </p:nvGrpSpPr>
            <p:grpSpPr>
              <a:xfrm>
                <a:off x="260366" y="3113316"/>
                <a:ext cx="1929132" cy="467395"/>
                <a:chOff x="4382460" y="1326008"/>
                <a:chExt cx="3427079" cy="523220"/>
              </a:xfrm>
              <a:gradFill>
                <a:gsLst>
                  <a:gs pos="0">
                    <a:srgbClr val="EDCE13"/>
                  </a:gs>
                  <a:gs pos="20000">
                    <a:srgbClr val="EDCE13"/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1"/>
              </a:gradFill>
            </p:grpSpPr>
            <p:sp>
              <p:nvSpPr>
                <p:cNvPr id="32" name="사각형: 둥근 모서리 31">
                  <a:extLst>
                    <a:ext uri="{FF2B5EF4-FFF2-40B4-BE49-F238E27FC236}">
                      <a16:creationId xmlns:a16="http://schemas.microsoft.com/office/drawing/2014/main" id="{0BB316B6-45BC-4075-89C0-D57B93293FE3}"/>
                    </a:ext>
                  </a:extLst>
                </p:cNvPr>
                <p:cNvSpPr/>
                <p:nvPr/>
              </p:nvSpPr>
              <p:spPr>
                <a:xfrm>
                  <a:off x="4382460" y="1326008"/>
                  <a:ext cx="3427079" cy="523220"/>
                </a:xfrm>
                <a:prstGeom prst="roundRect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591981FE-93D4-4693-A232-8D897048ED31}"/>
                    </a:ext>
                  </a:extLst>
                </p:cNvPr>
                <p:cNvSpPr txBox="1"/>
                <p:nvPr/>
              </p:nvSpPr>
              <p:spPr>
                <a:xfrm>
                  <a:off x="5275443" y="1402953"/>
                  <a:ext cx="1635774" cy="344537"/>
                </a:xfrm>
                <a:prstGeom prst="rect">
                  <a:avLst/>
                </a:prstGeom>
                <a:grp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400" b="1" dirty="0">
                      <a:solidFill>
                        <a:schemeClr val="accent4">
                          <a:lumMod val="50000"/>
                        </a:schemeClr>
                      </a:solidFill>
                    </a:rPr>
                    <a:t>예방교육</a:t>
                  </a:r>
                </a:p>
              </p:txBody>
            </p:sp>
          </p:grp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29DDAD1-08F3-41C4-806F-BED71A11CAA4}"/>
                  </a:ext>
                </a:extLst>
              </p:cNvPr>
              <p:cNvSpPr txBox="1"/>
              <p:nvPr/>
            </p:nvSpPr>
            <p:spPr>
              <a:xfrm>
                <a:off x="365818" y="3543641"/>
                <a:ext cx="1706492" cy="1329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dirty="0"/>
                  <a:t>정신건강캠페인</a:t>
                </a:r>
                <a:endParaRPr lang="en-US" altLang="ko-KR" sz="1100" dirty="0"/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dirty="0"/>
                  <a:t>진로발달캠페인</a:t>
                </a:r>
                <a:endParaRPr lang="en-US" altLang="ko-KR" sz="1100" dirty="0"/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dirty="0"/>
                  <a:t>심리건강증진특강</a:t>
                </a:r>
                <a:endParaRPr lang="en-US" altLang="ko-KR" sz="1100" dirty="0"/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dirty="0"/>
                  <a:t>진로특강</a:t>
                </a:r>
                <a:endParaRPr lang="en-US" altLang="ko-KR" sz="1100" dirty="0"/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dirty="0"/>
                  <a:t>상담교육 및 훈련</a:t>
                </a:r>
                <a:endParaRPr lang="en-US" altLang="ko-KR" sz="1100" dirty="0"/>
              </a:p>
            </p:txBody>
          </p: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EDDC9E4F-EC50-4A56-A379-F1522097A4BD}"/>
                </a:ext>
              </a:extLst>
            </p:cNvPr>
            <p:cNvSpPr/>
            <p:nvPr/>
          </p:nvSpPr>
          <p:spPr>
            <a:xfrm>
              <a:off x="2932167" y="2564948"/>
              <a:ext cx="1940867" cy="1762126"/>
            </a:xfrm>
            <a:prstGeom prst="roundRect">
              <a:avLst>
                <a:gd name="adj" fmla="val 7478"/>
              </a:avLst>
            </a:prstGeom>
            <a:solidFill>
              <a:schemeClr val="bg1">
                <a:lumMod val="85000"/>
                <a:alpha val="65000"/>
              </a:schemeClr>
            </a:solidFill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E5E9E432-1CAC-4A5E-BAF5-F7B6C8CDA3F2}"/>
                </a:ext>
              </a:extLst>
            </p:cNvPr>
            <p:cNvGrpSpPr/>
            <p:nvPr/>
          </p:nvGrpSpPr>
          <p:grpSpPr>
            <a:xfrm>
              <a:off x="2943902" y="2334990"/>
              <a:ext cx="1929132" cy="467395"/>
              <a:chOff x="4382460" y="1326008"/>
              <a:chExt cx="3427079" cy="523220"/>
            </a:xfrm>
            <a:gradFill>
              <a:gsLst>
                <a:gs pos="0">
                  <a:srgbClr val="EDCE13"/>
                </a:gs>
                <a:gs pos="20000">
                  <a:srgbClr val="EDCE13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</p:grpSpPr>
          <p:sp>
            <p:nvSpPr>
              <p:cNvPr id="45" name="사각형: 둥근 모서리 44">
                <a:extLst>
                  <a:ext uri="{FF2B5EF4-FFF2-40B4-BE49-F238E27FC236}">
                    <a16:creationId xmlns:a16="http://schemas.microsoft.com/office/drawing/2014/main" id="{C15276FB-DF33-42BF-9BA3-A91D33278121}"/>
                  </a:ext>
                </a:extLst>
              </p:cNvPr>
              <p:cNvSpPr/>
              <p:nvPr/>
            </p:nvSpPr>
            <p:spPr>
              <a:xfrm>
                <a:off x="4382460" y="1326008"/>
                <a:ext cx="3427079" cy="52322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C5A7666-BCE1-48E3-B1A4-97FF4D12D0B0}"/>
                  </a:ext>
                </a:extLst>
              </p:cNvPr>
              <p:cNvSpPr txBox="1"/>
              <p:nvPr/>
            </p:nvSpPr>
            <p:spPr>
              <a:xfrm>
                <a:off x="5275443" y="1402953"/>
                <a:ext cx="1635774" cy="344537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dirty="0">
                    <a:solidFill>
                      <a:schemeClr val="accent4">
                        <a:lumMod val="50000"/>
                      </a:schemeClr>
                    </a:solidFill>
                  </a:rPr>
                  <a:t>진로상담</a:t>
                </a:r>
              </a:p>
            </p:txBody>
          </p: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740FA88C-8947-4755-821A-11B2CCD88CA5}"/>
                </a:ext>
              </a:extLst>
            </p:cNvPr>
            <p:cNvSpPr txBox="1"/>
            <p:nvPr/>
          </p:nvSpPr>
          <p:spPr>
            <a:xfrm>
              <a:off x="3017147" y="2751074"/>
              <a:ext cx="1797817" cy="1551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진로검사 및 해석상담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진로상담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심층상담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집단상담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문제 유형별 진로 코칭</a:t>
              </a:r>
              <a:endParaRPr lang="en-US" altLang="ko-KR" sz="1100" dirty="0"/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110AE269-FCDF-4CD7-9918-8748E8DFA559}"/>
                </a:ext>
              </a:extLst>
            </p:cNvPr>
            <p:cNvSpPr/>
            <p:nvPr/>
          </p:nvSpPr>
          <p:spPr>
            <a:xfrm>
              <a:off x="5121045" y="2564948"/>
              <a:ext cx="1940867" cy="1762126"/>
            </a:xfrm>
            <a:prstGeom prst="roundRect">
              <a:avLst>
                <a:gd name="adj" fmla="val 7478"/>
              </a:avLst>
            </a:prstGeom>
            <a:solidFill>
              <a:schemeClr val="bg1">
                <a:lumMod val="85000"/>
                <a:alpha val="65000"/>
              </a:schemeClr>
            </a:solidFill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DC9534EA-6AD7-49E6-81B9-898983BFBC3A}"/>
                </a:ext>
              </a:extLst>
            </p:cNvPr>
            <p:cNvGrpSpPr/>
            <p:nvPr/>
          </p:nvGrpSpPr>
          <p:grpSpPr>
            <a:xfrm>
              <a:off x="5132780" y="2334990"/>
              <a:ext cx="1929132" cy="467395"/>
              <a:chOff x="4382460" y="1326008"/>
              <a:chExt cx="3427079" cy="523220"/>
            </a:xfrm>
            <a:gradFill>
              <a:gsLst>
                <a:gs pos="0">
                  <a:srgbClr val="EDCE13"/>
                </a:gs>
                <a:gs pos="20000">
                  <a:srgbClr val="EDCE13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</p:grpSpPr>
          <p:sp>
            <p:nvSpPr>
              <p:cNvPr id="51" name="사각형: 둥근 모서리 50">
                <a:extLst>
                  <a:ext uri="{FF2B5EF4-FFF2-40B4-BE49-F238E27FC236}">
                    <a16:creationId xmlns:a16="http://schemas.microsoft.com/office/drawing/2014/main" id="{E8546922-C582-4BB2-AED5-2FDFAD934272}"/>
                  </a:ext>
                </a:extLst>
              </p:cNvPr>
              <p:cNvSpPr/>
              <p:nvPr/>
            </p:nvSpPr>
            <p:spPr>
              <a:xfrm>
                <a:off x="4382460" y="1326008"/>
                <a:ext cx="3427079" cy="52322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FA74BC2A-ECF3-4FE6-9B75-AA06C9B74CDB}"/>
                  </a:ext>
                </a:extLst>
              </p:cNvPr>
              <p:cNvSpPr txBox="1"/>
              <p:nvPr/>
            </p:nvSpPr>
            <p:spPr>
              <a:xfrm>
                <a:off x="5275443" y="1402952"/>
                <a:ext cx="1635774" cy="402162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dirty="0">
                    <a:solidFill>
                      <a:schemeClr val="accent4">
                        <a:lumMod val="50000"/>
                      </a:schemeClr>
                    </a:solidFill>
                  </a:rPr>
                  <a:t>개인상담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C4CA103-153D-41E9-B206-D78B96E3F247}"/>
                </a:ext>
              </a:extLst>
            </p:cNvPr>
            <p:cNvSpPr txBox="1"/>
            <p:nvPr/>
          </p:nvSpPr>
          <p:spPr>
            <a:xfrm>
              <a:off x="5222531" y="2768819"/>
              <a:ext cx="1782733" cy="1329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심리검사 및 해석상담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심리상담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위기상담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집단상담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문제 유형별 심리 코칭</a:t>
              </a:r>
              <a:endParaRPr lang="en-US" altLang="ko-KR" sz="1100" dirty="0"/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91A1D74E-CCED-4B6F-8FDA-41C41004F102}"/>
                </a:ext>
              </a:extLst>
            </p:cNvPr>
            <p:cNvSpPr/>
            <p:nvPr/>
          </p:nvSpPr>
          <p:spPr>
            <a:xfrm>
              <a:off x="7298525" y="2595485"/>
              <a:ext cx="1940867" cy="1762126"/>
            </a:xfrm>
            <a:prstGeom prst="roundRect">
              <a:avLst>
                <a:gd name="adj" fmla="val 7478"/>
              </a:avLst>
            </a:prstGeom>
            <a:solidFill>
              <a:schemeClr val="bg1">
                <a:lumMod val="85000"/>
                <a:alpha val="65000"/>
              </a:schemeClr>
            </a:solidFill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28CC3FD4-BD64-44A5-8CCF-4C707BC493D3}"/>
                </a:ext>
              </a:extLst>
            </p:cNvPr>
            <p:cNvGrpSpPr/>
            <p:nvPr/>
          </p:nvGrpSpPr>
          <p:grpSpPr>
            <a:xfrm>
              <a:off x="7310260" y="2365527"/>
              <a:ext cx="1929132" cy="467395"/>
              <a:chOff x="4382460" y="1326008"/>
              <a:chExt cx="3427079" cy="523220"/>
            </a:xfrm>
            <a:gradFill>
              <a:gsLst>
                <a:gs pos="0">
                  <a:srgbClr val="EDCE13"/>
                </a:gs>
                <a:gs pos="20000">
                  <a:srgbClr val="EDCE13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</p:grpSpPr>
          <p:sp>
            <p:nvSpPr>
              <p:cNvPr id="57" name="사각형: 둥근 모서리 56">
                <a:extLst>
                  <a:ext uri="{FF2B5EF4-FFF2-40B4-BE49-F238E27FC236}">
                    <a16:creationId xmlns:a16="http://schemas.microsoft.com/office/drawing/2014/main" id="{F68F2E04-38A6-4CAA-9DE2-E6ECD9DFD741}"/>
                  </a:ext>
                </a:extLst>
              </p:cNvPr>
              <p:cNvSpPr/>
              <p:nvPr/>
            </p:nvSpPr>
            <p:spPr>
              <a:xfrm>
                <a:off x="4382460" y="1326008"/>
                <a:ext cx="3427079" cy="52322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96FB200-71C5-4A24-9A89-E6023BC97294}"/>
                  </a:ext>
                </a:extLst>
              </p:cNvPr>
              <p:cNvSpPr txBox="1"/>
              <p:nvPr/>
            </p:nvSpPr>
            <p:spPr>
              <a:xfrm>
                <a:off x="5275443" y="1402953"/>
                <a:ext cx="1635774" cy="344537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dirty="0">
                    <a:solidFill>
                      <a:schemeClr val="accent4">
                        <a:lumMod val="50000"/>
                      </a:schemeClr>
                    </a:solidFill>
                  </a:rPr>
                  <a:t>조사연구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5D1AD47-3F62-47C5-88BF-2EA0DF8EF9AE}"/>
                </a:ext>
              </a:extLst>
            </p:cNvPr>
            <p:cNvSpPr txBox="1"/>
            <p:nvPr/>
          </p:nvSpPr>
          <p:spPr>
            <a:xfrm>
              <a:off x="7445429" y="2949673"/>
              <a:ext cx="1619011" cy="12551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대학생활적응검사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신입생 </a:t>
              </a:r>
              <a:r>
                <a:rPr lang="ko-KR" altLang="en-US" sz="1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〮 </a:t>
              </a:r>
              <a:r>
                <a:rPr lang="ko-KR" altLang="en-US" sz="1100" dirty="0"/>
                <a:t>재학생</a:t>
              </a:r>
              <a:r>
                <a:rPr lang="ko-KR" altLang="en-US" sz="1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다음_Regular" panose="02000603060000000000" pitchFamily="2" charset="-127"/>
                  <a:ea typeface="다음_Regular" panose="02000603060000000000" pitchFamily="2" charset="-127"/>
                </a:rPr>
                <a:t> 〮</a:t>
              </a:r>
              <a:r>
                <a:rPr lang="ko-KR" altLang="en-US" sz="1100" dirty="0"/>
                <a:t> 만학도 대상 </a:t>
              </a:r>
              <a:endParaRPr lang="en-US" altLang="ko-KR" sz="1100" dirty="0"/>
            </a:p>
            <a:p>
              <a:pPr>
                <a:lnSpc>
                  <a:spcPct val="150000"/>
                </a:lnSpc>
              </a:pPr>
              <a:r>
                <a:rPr lang="en-US" altLang="ko-KR" sz="1100" dirty="0"/>
                <a:t>   </a:t>
              </a:r>
              <a:r>
                <a:rPr lang="ko-KR" altLang="en-US" sz="1100" dirty="0"/>
                <a:t>실태 및 요구도 조사</a:t>
              </a:r>
              <a:endParaRPr lang="en-US" altLang="ko-KR" sz="1100" dirty="0"/>
            </a:p>
          </p:txBody>
        </p:sp>
        <p:sp>
          <p:nvSpPr>
            <p:cNvPr id="60" name="사각형: 둥근 모서리 59">
              <a:extLst>
                <a:ext uri="{FF2B5EF4-FFF2-40B4-BE49-F238E27FC236}">
                  <a16:creationId xmlns:a16="http://schemas.microsoft.com/office/drawing/2014/main" id="{E44050B8-1471-4A97-BA3A-BD66F3208EEC}"/>
                </a:ext>
              </a:extLst>
            </p:cNvPr>
            <p:cNvSpPr/>
            <p:nvPr/>
          </p:nvSpPr>
          <p:spPr>
            <a:xfrm>
              <a:off x="9487740" y="2554742"/>
              <a:ext cx="1940867" cy="1762126"/>
            </a:xfrm>
            <a:prstGeom prst="roundRect">
              <a:avLst>
                <a:gd name="adj" fmla="val 7478"/>
              </a:avLst>
            </a:prstGeom>
            <a:solidFill>
              <a:schemeClr val="bg1">
                <a:lumMod val="85000"/>
                <a:alpha val="65000"/>
              </a:schemeClr>
            </a:solidFill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F558FF4B-9F67-4BC0-92B5-75008949CFB5}"/>
                </a:ext>
              </a:extLst>
            </p:cNvPr>
            <p:cNvGrpSpPr/>
            <p:nvPr/>
          </p:nvGrpSpPr>
          <p:grpSpPr>
            <a:xfrm>
              <a:off x="9499475" y="2324784"/>
              <a:ext cx="1929132" cy="467395"/>
              <a:chOff x="4382460" y="1326008"/>
              <a:chExt cx="3427079" cy="523220"/>
            </a:xfrm>
            <a:gradFill>
              <a:gsLst>
                <a:gs pos="0">
                  <a:srgbClr val="EDCE13"/>
                </a:gs>
                <a:gs pos="20000">
                  <a:srgbClr val="EDCE13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</p:grpSpPr>
          <p:sp>
            <p:nvSpPr>
              <p:cNvPr id="63" name="사각형: 둥근 모서리 62">
                <a:extLst>
                  <a:ext uri="{FF2B5EF4-FFF2-40B4-BE49-F238E27FC236}">
                    <a16:creationId xmlns:a16="http://schemas.microsoft.com/office/drawing/2014/main" id="{78D47DA6-35B4-44FD-BBD5-B3A3E78C19E7}"/>
                  </a:ext>
                </a:extLst>
              </p:cNvPr>
              <p:cNvSpPr/>
              <p:nvPr/>
            </p:nvSpPr>
            <p:spPr>
              <a:xfrm>
                <a:off x="4382460" y="1326008"/>
                <a:ext cx="3427079" cy="52322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BA26B0C2-E8FF-4067-BF80-8A0E96F5126F}"/>
                  </a:ext>
                </a:extLst>
              </p:cNvPr>
              <p:cNvSpPr txBox="1"/>
              <p:nvPr/>
            </p:nvSpPr>
            <p:spPr>
              <a:xfrm>
                <a:off x="5275443" y="1402953"/>
                <a:ext cx="1635774" cy="344537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dirty="0">
                    <a:solidFill>
                      <a:schemeClr val="accent4">
                        <a:lumMod val="50000"/>
                      </a:schemeClr>
                    </a:solidFill>
                  </a:rPr>
                  <a:t>행정지원</a:t>
                </a:r>
              </a:p>
            </p:txBody>
          </p:sp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2E8E7802-8044-4D73-AE92-A1B37AFE98E3}"/>
                </a:ext>
              </a:extLst>
            </p:cNvPr>
            <p:cNvSpPr txBox="1"/>
            <p:nvPr/>
          </p:nvSpPr>
          <p:spPr>
            <a:xfrm>
              <a:off x="9608416" y="2970835"/>
              <a:ext cx="1706492" cy="821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일반행정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기록관리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예산총괄</a:t>
              </a:r>
              <a:endParaRPr lang="en-US" altLang="ko-KR" sz="1100" dirty="0"/>
            </a:p>
          </p:txBody>
        </p:sp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35FDF03A-CCD3-4B41-BBC9-6791DFD8F358}"/>
                </a:ext>
              </a:extLst>
            </p:cNvPr>
            <p:cNvGrpSpPr/>
            <p:nvPr/>
          </p:nvGrpSpPr>
          <p:grpSpPr>
            <a:xfrm>
              <a:off x="1733825" y="553828"/>
              <a:ext cx="8654710" cy="1794072"/>
              <a:chOff x="1754202" y="1430128"/>
              <a:chExt cx="8654710" cy="1794072"/>
            </a:xfrm>
          </p:grpSpPr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C988CA28-416F-4D5B-8B1F-07FA19EBA5D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54202" y="2832947"/>
                <a:ext cx="4365" cy="389136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  <a:alpha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11482C37-5CEB-4E2C-8FBF-99AD07FB044A}"/>
                  </a:ext>
                </a:extLst>
              </p:cNvPr>
              <p:cNvCxnSpPr>
                <a:cxnSpLocks/>
                <a:stCxn id="9" idx="2"/>
              </p:cNvCxnSpPr>
              <p:nvPr/>
            </p:nvCxnSpPr>
            <p:spPr>
              <a:xfrm flipH="1">
                <a:off x="6096001" y="1430128"/>
                <a:ext cx="9524" cy="1794072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  <a:alpha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직선 연결선 20">
                <a:extLst>
                  <a:ext uri="{FF2B5EF4-FFF2-40B4-BE49-F238E27FC236}">
                    <a16:creationId xmlns:a16="http://schemas.microsoft.com/office/drawing/2014/main" id="{D3F89B33-0F86-48F4-BB24-2236569739AC}"/>
                  </a:ext>
                </a:extLst>
              </p:cNvPr>
              <p:cNvCxnSpPr>
                <a:cxnSpLocks/>
                <a:stCxn id="15" idx="1"/>
                <a:endCxn id="13" idx="3"/>
              </p:cNvCxnSpPr>
              <p:nvPr/>
            </p:nvCxnSpPr>
            <p:spPr>
              <a:xfrm flipH="1">
                <a:off x="5366084" y="2114549"/>
                <a:ext cx="1481092" cy="1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  <a:alpha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75">
                <a:extLst>
                  <a:ext uri="{FF2B5EF4-FFF2-40B4-BE49-F238E27FC236}">
                    <a16:creationId xmlns:a16="http://schemas.microsoft.com/office/drawing/2014/main" id="{ED5B0F06-2B80-44C7-8D9A-C70A885970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22977" y="2835065"/>
                <a:ext cx="0" cy="376225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  <a:alpha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직선 연결선 76">
                <a:extLst>
                  <a:ext uri="{FF2B5EF4-FFF2-40B4-BE49-F238E27FC236}">
                    <a16:creationId xmlns:a16="http://schemas.microsoft.com/office/drawing/2014/main" id="{36CA2D4F-EE53-419A-9DDA-835E013219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5312" y="2824859"/>
                <a:ext cx="0" cy="376225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  <a:alpha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직선 연결선 77">
                <a:extLst>
                  <a:ext uri="{FF2B5EF4-FFF2-40B4-BE49-F238E27FC236}">
                    <a16:creationId xmlns:a16="http://schemas.microsoft.com/office/drawing/2014/main" id="{E1690601-9250-4218-9513-BEF11934CE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408912" y="2824859"/>
                <a:ext cx="0" cy="376224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  <a:alpha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4" name="직선 연결선 103">
              <a:extLst>
                <a:ext uri="{FF2B5EF4-FFF2-40B4-BE49-F238E27FC236}">
                  <a16:creationId xmlns:a16="http://schemas.microsoft.com/office/drawing/2014/main" id="{DDA49033-B024-4220-8B68-BAE607B481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05532" y="4337171"/>
              <a:ext cx="4365" cy="389136"/>
            </a:xfrm>
            <a:prstGeom prst="line">
              <a:avLst/>
            </a:prstGeom>
            <a:ln w="28575">
              <a:solidFill>
                <a:schemeClr val="bg1">
                  <a:lumMod val="75000"/>
                  <a:alpha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1DE643BC-7E88-4AEF-B488-DFD3941B222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6017" y="4337171"/>
              <a:ext cx="1" cy="844429"/>
            </a:xfrm>
            <a:prstGeom prst="line">
              <a:avLst/>
            </a:prstGeom>
            <a:ln w="28575">
              <a:solidFill>
                <a:schemeClr val="bg1">
                  <a:lumMod val="75000"/>
                  <a:alpha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직선 연결선 105">
              <a:extLst>
                <a:ext uri="{FF2B5EF4-FFF2-40B4-BE49-F238E27FC236}">
                  <a16:creationId xmlns:a16="http://schemas.microsoft.com/office/drawing/2014/main" id="{0F3F27A4-4476-4C2D-9BCF-BDED304F89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53296" y="4337171"/>
              <a:ext cx="4365" cy="389136"/>
            </a:xfrm>
            <a:prstGeom prst="line">
              <a:avLst/>
            </a:prstGeom>
            <a:ln w="28575">
              <a:solidFill>
                <a:schemeClr val="bg1">
                  <a:lumMod val="75000"/>
                  <a:alpha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직선 연결선 106">
              <a:extLst>
                <a:ext uri="{FF2B5EF4-FFF2-40B4-BE49-F238E27FC236}">
                  <a16:creationId xmlns:a16="http://schemas.microsoft.com/office/drawing/2014/main" id="{565DCEBA-49AB-4373-BC18-4022CB53CD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94122" y="4726307"/>
              <a:ext cx="4372349" cy="10097"/>
            </a:xfrm>
            <a:prstGeom prst="line">
              <a:avLst/>
            </a:prstGeom>
            <a:ln w="28575">
              <a:solidFill>
                <a:schemeClr val="bg1">
                  <a:lumMod val="75000"/>
                  <a:alpha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사각형: 둥근 모서리 113">
              <a:extLst>
                <a:ext uri="{FF2B5EF4-FFF2-40B4-BE49-F238E27FC236}">
                  <a16:creationId xmlns:a16="http://schemas.microsoft.com/office/drawing/2014/main" id="{2EE6613F-678E-4F7B-BDDB-EA40B198032A}"/>
                </a:ext>
              </a:extLst>
            </p:cNvPr>
            <p:cNvSpPr/>
            <p:nvPr/>
          </p:nvSpPr>
          <p:spPr>
            <a:xfrm>
              <a:off x="2927291" y="5367349"/>
              <a:ext cx="1940867" cy="1342906"/>
            </a:xfrm>
            <a:prstGeom prst="roundRect">
              <a:avLst>
                <a:gd name="adj" fmla="val 7478"/>
              </a:avLst>
            </a:prstGeom>
            <a:solidFill>
              <a:schemeClr val="bg1">
                <a:lumMod val="85000"/>
                <a:alpha val="65000"/>
              </a:schemeClr>
            </a:solidFill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15" name="그룹 114">
              <a:extLst>
                <a:ext uri="{FF2B5EF4-FFF2-40B4-BE49-F238E27FC236}">
                  <a16:creationId xmlns:a16="http://schemas.microsoft.com/office/drawing/2014/main" id="{055D40BF-722C-4075-AE00-CD472BE102BA}"/>
                </a:ext>
              </a:extLst>
            </p:cNvPr>
            <p:cNvGrpSpPr/>
            <p:nvPr/>
          </p:nvGrpSpPr>
          <p:grpSpPr>
            <a:xfrm>
              <a:off x="2939026" y="5142408"/>
              <a:ext cx="1929132" cy="467395"/>
              <a:chOff x="4382460" y="1326008"/>
              <a:chExt cx="3427079" cy="523220"/>
            </a:xfrm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13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</a:gradFill>
          </p:grpSpPr>
          <p:sp>
            <p:nvSpPr>
              <p:cNvPr id="116" name="사각형: 둥근 모서리 115">
                <a:extLst>
                  <a:ext uri="{FF2B5EF4-FFF2-40B4-BE49-F238E27FC236}">
                    <a16:creationId xmlns:a16="http://schemas.microsoft.com/office/drawing/2014/main" id="{1B0CBBDE-D7C0-41E3-95A2-514776CCFDF0}"/>
                  </a:ext>
                </a:extLst>
              </p:cNvPr>
              <p:cNvSpPr/>
              <p:nvPr/>
            </p:nvSpPr>
            <p:spPr>
              <a:xfrm>
                <a:off x="4382460" y="1326008"/>
                <a:ext cx="3427079" cy="52322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B37B42A2-2E0B-42DD-86FA-ADF87D92A521}"/>
                  </a:ext>
                </a:extLst>
              </p:cNvPr>
              <p:cNvSpPr txBox="1"/>
              <p:nvPr/>
            </p:nvSpPr>
            <p:spPr>
              <a:xfrm>
                <a:off x="5275443" y="1402953"/>
                <a:ext cx="1635774" cy="344537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dirty="0">
                    <a:solidFill>
                      <a:schemeClr val="bg1"/>
                    </a:solidFill>
                  </a:rPr>
                  <a:t>객원상담</a:t>
                </a:r>
              </a:p>
            </p:txBody>
          </p:sp>
        </p:grp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8A005839-20B5-403B-85D8-5F2309FE3393}"/>
                </a:ext>
              </a:extLst>
            </p:cNvPr>
            <p:cNvSpPr txBox="1"/>
            <p:nvPr/>
          </p:nvSpPr>
          <p:spPr>
            <a:xfrm>
              <a:off x="2993677" y="5641649"/>
              <a:ext cx="1797817" cy="958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위기 및 심층상담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검사 및 해석상담</a:t>
              </a:r>
              <a:endParaRPr lang="en-US" altLang="ko-KR" sz="1100" dirty="0"/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ko-KR" altLang="en-US" sz="1100" dirty="0"/>
                <a:t>매체상담</a:t>
              </a:r>
              <a:endParaRPr lang="en-US" altLang="ko-KR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660547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59</Words>
  <Application>Microsoft Office PowerPoint</Application>
  <PresentationFormat>와이드스크린</PresentationFormat>
  <Paragraphs>34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다음_Regular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상담센터</dc:creator>
  <cp:lastModifiedBy>상담센터</cp:lastModifiedBy>
  <cp:revision>17</cp:revision>
  <dcterms:created xsi:type="dcterms:W3CDTF">2021-02-24T02:56:15Z</dcterms:created>
  <dcterms:modified xsi:type="dcterms:W3CDTF">2021-06-07T07:19:42Z</dcterms:modified>
</cp:coreProperties>
</file>