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96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5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459516-E4F0-490A-9715-556518C65E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4891E53-45D2-4F0B-90D0-4E20A03D30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9D0E7D-60F8-4969-B17E-9250E8637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50C5E78-3481-43EA-BFD8-E4FB3258D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441A456-328B-45DC-ADBB-0311E4817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64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C0316C-D866-476E-8A9A-BD983B5B5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1B730E-B51B-4DD6-9651-C53F871F9F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634FBE-B8A7-47EA-8A16-DE5237BF3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F644BA-7C0A-4D69-B65B-B39250CB5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52E95D8-FDEF-4D97-8E17-7702D16F2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7788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ED37FC-910F-4AB3-B152-8C1B693C8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4C639E8-266F-46F0-BAA5-E87770BE8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81C13D8-6095-46BA-B4F4-E34273B48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6A6F59-0A48-4CF3-B40A-2206D4C26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4446B18-F0EA-43BA-8CEB-FD3BEF321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8400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B5C5BC-9837-4EB5-94FB-44F0078B1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904081-B9EB-45CE-BE60-33E7A9AC83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2831D7-834B-4958-8DD4-DBC07B470F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963CC2F-CC3F-41C3-A75C-3319C3791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271808-81DB-4638-8FDE-EFE66C3E9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A085F6E-0F08-4FDD-913D-4BF386DC9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7314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A84657-EC31-408E-9648-3A71FA312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AA5BB2F-BFA3-449E-BD46-02AE6C0B7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C547B3A-4946-42B2-AC4B-5AA90E89B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83A12E1-6812-4A3D-A7F4-8763A4D5FA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BBEB477-F3EA-4568-AD00-96D99DA250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0993F66-0312-4D2F-AC31-6A4F47BDB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FC5B074-16AC-4B8D-B39D-ECB629C50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C83B46D-67BD-48DC-90BC-B9BCF966B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323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74EDE9-4F96-44ED-8424-651108ADF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70B8C37-0BDA-4D79-AB86-28C0475E0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09D69D0-7634-4D38-980B-F952CEB98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E8C1711-C90D-40AB-B951-D43109A3B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088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92EC648-8FF0-4846-9656-2E4C079D0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D640A90-C5D9-400F-A131-1440E036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2488695-4694-447F-80BC-FD0DD0DC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4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A08DB7-F8E8-4731-AF43-EF3645C8E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D9A2881-7482-4CE0-92DE-FB4CD90B0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F9EFEF0-7531-405A-83C0-843EB7AA75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D8867F2-44D3-4467-9DD7-ECC255EA8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164CE0D-5710-473C-9CEC-87DE30D32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B32550F-5FA5-4840-B2DB-209A81C3D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62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1C7099-9DA7-49ED-8950-6CF3DA2B4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4105D14-0ADC-433F-AD1B-4509D3F409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C0F6820-A3AD-45EF-8BA1-D14B5EBAF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905EE2A-41BB-4404-849E-A0D3099E0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BBFE95C-4782-4351-A076-6F8C59880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D4019C-7AE2-4D2E-A314-FA5AA408F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7505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6A6971-4EDC-4DA6-8D87-CFC698139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1ACC2C5-BC9F-4B34-9BCD-0419F8429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7BB1D0D-1CB5-4A0B-8B82-F6098A2A1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842CAAB-4591-4064-A40A-145F743D7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368C10-EED5-4F9D-9264-8FD656AF5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81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F523FDF-9265-4430-982D-2AB783B0A4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1161B50-F492-485D-A47E-911896B0AD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4FCC8E8-B503-4E8B-97C9-DAB50CE29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303E8A-36AD-40AF-9091-DD9FCE550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74E6B8-EF69-44BA-BF72-15C2A8C32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1149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133D5A6-3127-4BDA-8A13-A09BB47EB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DAB2BD4-35E4-4E21-845B-0B166AB24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0352FA-AE45-4F10-B91B-DAFE757F9D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BE9B6-CED3-4EDF-8D1A-0D241FA889EE}" type="datetimeFigureOut">
              <a:rPr lang="ko-KR" altLang="en-US" smtClean="0"/>
              <a:t>2021-06-07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680FB-22A8-4176-9822-53F1536AA7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A3D1AB-DF3F-4A69-BF8B-66AA3BDE9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90C8E-747D-4B84-90C5-06435934CE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9219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그룹 25">
            <a:extLst>
              <a:ext uri="{FF2B5EF4-FFF2-40B4-BE49-F238E27FC236}">
                <a16:creationId xmlns:a16="http://schemas.microsoft.com/office/drawing/2014/main" id="{53F8B1C7-EAEC-4609-B9C0-0A558CB7FFA5}"/>
              </a:ext>
            </a:extLst>
          </p:cNvPr>
          <p:cNvGrpSpPr/>
          <p:nvPr/>
        </p:nvGrpSpPr>
        <p:grpSpPr>
          <a:xfrm>
            <a:off x="2133197" y="386734"/>
            <a:ext cx="7955432" cy="1848348"/>
            <a:chOff x="1093048" y="666117"/>
            <a:chExt cx="7938000" cy="1876703"/>
          </a:xfrm>
        </p:grpSpPr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D287441A-7283-4011-88F6-232CAE57FC79}"/>
                </a:ext>
              </a:extLst>
            </p:cNvPr>
            <p:cNvSpPr/>
            <p:nvPr/>
          </p:nvSpPr>
          <p:spPr>
            <a:xfrm>
              <a:off x="1100455" y="666117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961AF5D6-DED4-466E-80D9-8D71E570161C}"/>
                </a:ext>
              </a:extLst>
            </p:cNvPr>
            <p:cNvSpPr/>
            <p:nvPr/>
          </p:nvSpPr>
          <p:spPr>
            <a:xfrm>
              <a:off x="1100455" y="667386"/>
              <a:ext cx="7924800" cy="187543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C65309BC-F152-49D1-B6C1-72CAD31418D3}"/>
                </a:ext>
              </a:extLst>
            </p:cNvPr>
            <p:cNvCxnSpPr>
              <a:cxnSpLocks/>
            </p:cNvCxnSpPr>
            <p:nvPr/>
          </p:nvCxnSpPr>
          <p:spPr>
            <a:xfrm>
              <a:off x="1093048" y="666117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9C05FF2-522A-457F-80C5-F45FFF8109F1}"/>
                </a:ext>
              </a:extLst>
            </p:cNvPr>
            <p:cNvSpPr txBox="1"/>
            <p:nvPr/>
          </p:nvSpPr>
          <p:spPr>
            <a:xfrm>
              <a:off x="1261533" y="863600"/>
              <a:ext cx="7958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/>
                <a:t>센터장</a:t>
              </a:r>
              <a:endParaRPr lang="ko-KR" altLang="en-US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F808D2D-128E-4236-9AE0-C4F225EF67BA}"/>
                </a:ext>
              </a:extLst>
            </p:cNvPr>
            <p:cNvSpPr txBox="1"/>
            <p:nvPr/>
          </p:nvSpPr>
          <p:spPr>
            <a:xfrm>
              <a:off x="1981200" y="824243"/>
              <a:ext cx="1659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김경은 교수</a:t>
              </a:r>
            </a:p>
          </p:txBody>
        </p: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D900779B-02DD-4BF5-8B34-33CC8E19978D}"/>
                </a:ext>
              </a:extLst>
            </p:cNvPr>
            <p:cNvGrpSpPr/>
            <p:nvPr/>
          </p:nvGrpSpPr>
          <p:grpSpPr>
            <a:xfrm>
              <a:off x="1454428" y="1474570"/>
              <a:ext cx="703513" cy="232055"/>
              <a:chOff x="1454428" y="1474570"/>
              <a:chExt cx="703513" cy="232055"/>
            </a:xfrm>
          </p:grpSpPr>
          <p:sp>
            <p:nvSpPr>
              <p:cNvPr id="17" name="사각형: 둥근 모서리 16">
                <a:extLst>
                  <a:ext uri="{FF2B5EF4-FFF2-40B4-BE49-F238E27FC236}">
                    <a16:creationId xmlns:a16="http://schemas.microsoft.com/office/drawing/2014/main" id="{23D05F87-9515-42B9-BFEE-07855E4E07BB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E4F3594-B529-4D03-915E-080E1AC36CA4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4062065C-432C-403B-A995-CAE1DE72340E}"/>
                </a:ext>
              </a:extLst>
            </p:cNvPr>
            <p:cNvGrpSpPr/>
            <p:nvPr/>
          </p:nvGrpSpPr>
          <p:grpSpPr>
            <a:xfrm>
              <a:off x="5289828" y="1474570"/>
              <a:ext cx="703513" cy="232055"/>
              <a:chOff x="1454428" y="1474570"/>
              <a:chExt cx="703513" cy="232055"/>
            </a:xfrm>
          </p:grpSpPr>
          <p:sp>
            <p:nvSpPr>
              <p:cNvPr id="22" name="사각형: 둥근 모서리 21">
                <a:extLst>
                  <a:ext uri="{FF2B5EF4-FFF2-40B4-BE49-F238E27FC236}">
                    <a16:creationId xmlns:a16="http://schemas.microsoft.com/office/drawing/2014/main" id="{7AD5FB49-D5CE-44CB-9845-948DCCC4F59E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47E7AD3C-CD28-49FE-9D6D-B936FC51D5EA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7601D99-1D69-4961-97D1-55127419839A}"/>
                </a:ext>
              </a:extLst>
            </p:cNvPr>
            <p:cNvSpPr txBox="1"/>
            <p:nvPr/>
          </p:nvSpPr>
          <p:spPr>
            <a:xfrm>
              <a:off x="2229061" y="1463028"/>
              <a:ext cx="191135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dirty="0"/>
                <a:t>학생상담센터업무 총괄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56CE528-F728-451E-BBEC-BEF6646BBA78}"/>
                </a:ext>
              </a:extLst>
            </p:cNvPr>
            <p:cNvSpPr txBox="1"/>
            <p:nvPr/>
          </p:nvSpPr>
          <p:spPr>
            <a:xfrm>
              <a:off x="6096000" y="1403361"/>
              <a:ext cx="2387600" cy="800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광주여자대학교 상담심리학과 교수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서울대학교 교육학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교육상담</a:t>
              </a:r>
              <a:r>
                <a:rPr lang="en-US" altLang="ko-KR" sz="1050" dirty="0"/>
                <a:t>)</a:t>
              </a:r>
              <a:r>
                <a:rPr lang="ko-KR" altLang="en-US" sz="1050" dirty="0"/>
                <a:t> 박사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전문상담사 </a:t>
              </a:r>
              <a:r>
                <a:rPr lang="en-US" altLang="ko-KR" sz="1050" dirty="0"/>
                <a:t>1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한국상담학회</a:t>
              </a:r>
              <a:r>
                <a:rPr lang="en-US" altLang="ko-KR" sz="1050" dirty="0"/>
                <a:t>)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31F53912-44B5-4E43-B66A-22D92CD59878}"/>
              </a:ext>
            </a:extLst>
          </p:cNvPr>
          <p:cNvSpPr txBox="1"/>
          <p:nvPr/>
        </p:nvSpPr>
        <p:spPr>
          <a:xfrm>
            <a:off x="7153581" y="601236"/>
            <a:ext cx="26657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3735    E-Mail : </a:t>
            </a:r>
            <a:r>
              <a:rPr lang="en-US" altLang="ko-KR" sz="1000" kern="100" spc="0" dirty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kke@kwu.ac.kr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5FE71EE2-86F0-4330-A693-CF17E4BB009B}"/>
              </a:ext>
            </a:extLst>
          </p:cNvPr>
          <p:cNvGrpSpPr/>
          <p:nvPr/>
        </p:nvGrpSpPr>
        <p:grpSpPr>
          <a:xfrm>
            <a:off x="2133197" y="2899204"/>
            <a:ext cx="7938000" cy="1677642"/>
            <a:chOff x="1917003" y="2419335"/>
            <a:chExt cx="7938000" cy="1677642"/>
          </a:xfrm>
        </p:grpSpPr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3F1DA5BF-B85F-4AFC-87D3-ACCB6C0FD279}"/>
                </a:ext>
              </a:extLst>
            </p:cNvPr>
            <p:cNvSpPr/>
            <p:nvPr/>
          </p:nvSpPr>
          <p:spPr>
            <a:xfrm>
              <a:off x="1924410" y="2419335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D3C42AFE-9E68-4BC6-B674-B3C60BFA5EBC}"/>
                </a:ext>
              </a:extLst>
            </p:cNvPr>
            <p:cNvSpPr/>
            <p:nvPr/>
          </p:nvSpPr>
          <p:spPr>
            <a:xfrm>
              <a:off x="1924410" y="2420603"/>
              <a:ext cx="7924800" cy="167637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820A8E1E-0071-48A7-B0E9-A058B5675BA2}"/>
                </a:ext>
              </a:extLst>
            </p:cNvPr>
            <p:cNvCxnSpPr>
              <a:cxnSpLocks/>
            </p:cNvCxnSpPr>
            <p:nvPr/>
          </p:nvCxnSpPr>
          <p:spPr>
            <a:xfrm>
              <a:off x="1917003" y="2419335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EAD75125-5209-4ED9-B517-40BF748A3E63}"/>
                </a:ext>
              </a:extLst>
            </p:cNvPr>
            <p:cNvGrpSpPr/>
            <p:nvPr/>
          </p:nvGrpSpPr>
          <p:grpSpPr>
            <a:xfrm>
              <a:off x="2278383" y="3227788"/>
              <a:ext cx="703513" cy="232055"/>
              <a:chOff x="1454428" y="1474570"/>
              <a:chExt cx="703513" cy="232055"/>
            </a:xfrm>
          </p:grpSpPr>
          <p:sp>
            <p:nvSpPr>
              <p:cNvPr id="40" name="사각형: 둥근 모서리 39">
                <a:extLst>
                  <a:ext uri="{FF2B5EF4-FFF2-40B4-BE49-F238E27FC236}">
                    <a16:creationId xmlns:a16="http://schemas.microsoft.com/office/drawing/2014/main" id="{2A241CA4-EDE9-4D8A-ACD9-E3C1481FB049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C3622E8-12ED-499F-9E32-99FD0E171BBC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CE530B74-7AEB-444B-96BD-BC2E46E620D1}"/>
                </a:ext>
              </a:extLst>
            </p:cNvPr>
            <p:cNvGrpSpPr/>
            <p:nvPr/>
          </p:nvGrpSpPr>
          <p:grpSpPr>
            <a:xfrm>
              <a:off x="6113783" y="3227788"/>
              <a:ext cx="703513" cy="232055"/>
              <a:chOff x="1454428" y="1474570"/>
              <a:chExt cx="703513" cy="232055"/>
            </a:xfrm>
          </p:grpSpPr>
          <p:sp>
            <p:nvSpPr>
              <p:cNvPr id="38" name="사각형: 둥근 모서리 37">
                <a:extLst>
                  <a:ext uri="{FF2B5EF4-FFF2-40B4-BE49-F238E27FC236}">
                    <a16:creationId xmlns:a16="http://schemas.microsoft.com/office/drawing/2014/main" id="{9AD2B577-8041-4222-8CAB-9C1875CFDAE1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9FDEE80A-0038-4D78-8B95-94AE00DC57B6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F8DDCD3-ECE4-4B2C-B2CE-3E2F9FA323D1}"/>
                </a:ext>
              </a:extLst>
            </p:cNvPr>
            <p:cNvSpPr txBox="1"/>
            <p:nvPr/>
          </p:nvSpPr>
          <p:spPr>
            <a:xfrm>
              <a:off x="3068401" y="3163679"/>
              <a:ext cx="1911350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예산총괄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행정지원 업무 등</a:t>
              </a:r>
              <a:endParaRPr lang="en-US" altLang="ko-KR" sz="1050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3B8916A-9C11-408A-B0C1-7AE9DA2DC855}"/>
                </a:ext>
              </a:extLst>
            </p:cNvPr>
            <p:cNvSpPr txBox="1"/>
            <p:nvPr/>
          </p:nvSpPr>
          <p:spPr>
            <a:xfrm>
              <a:off x="6919954" y="3156579"/>
              <a:ext cx="2499759" cy="303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운영위원회 위원 구성</a:t>
              </a:r>
              <a:r>
                <a:rPr lang="en-US" altLang="ko-KR" sz="1050" dirty="0"/>
                <a:t>, </a:t>
              </a:r>
              <a:r>
                <a:rPr lang="ko-KR" altLang="en-US" sz="1050" dirty="0"/>
                <a:t>조교 임용</a:t>
              </a:r>
              <a:endParaRPr lang="en-US" altLang="ko-KR" sz="105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5262C1B-88A7-4CF5-983F-A786EABB285E}"/>
                </a:ext>
              </a:extLst>
            </p:cNvPr>
            <p:cNvSpPr txBox="1"/>
            <p:nvPr/>
          </p:nvSpPr>
          <p:spPr>
            <a:xfrm>
              <a:off x="2088455" y="2594767"/>
              <a:ext cx="10797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주무팀장</a:t>
              </a:r>
              <a:endParaRPr lang="ko-KR" altLang="en-US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A9259759-BF23-4CDA-8A70-E0370305077E}"/>
                </a:ext>
              </a:extLst>
            </p:cNvPr>
            <p:cNvSpPr txBox="1"/>
            <p:nvPr/>
          </p:nvSpPr>
          <p:spPr>
            <a:xfrm>
              <a:off x="3046761" y="2555409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노상석</a:t>
              </a: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89392EF0-08F0-4452-8419-B35C9689038B}"/>
              </a:ext>
            </a:extLst>
          </p:cNvPr>
          <p:cNvGrpSpPr/>
          <p:nvPr/>
        </p:nvGrpSpPr>
        <p:grpSpPr>
          <a:xfrm>
            <a:off x="2140604" y="4747552"/>
            <a:ext cx="7938000" cy="1677642"/>
            <a:chOff x="1917003" y="2419335"/>
            <a:chExt cx="7938000" cy="1677642"/>
          </a:xfrm>
        </p:grpSpPr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B36FFE56-06FB-4671-93A9-B652992C5130}"/>
                </a:ext>
              </a:extLst>
            </p:cNvPr>
            <p:cNvSpPr/>
            <p:nvPr/>
          </p:nvSpPr>
          <p:spPr>
            <a:xfrm>
              <a:off x="1924410" y="2419335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8E0D6573-8C4F-4016-BC84-02CD51FB2FF7}"/>
                </a:ext>
              </a:extLst>
            </p:cNvPr>
            <p:cNvSpPr/>
            <p:nvPr/>
          </p:nvSpPr>
          <p:spPr>
            <a:xfrm>
              <a:off x="1924410" y="2420603"/>
              <a:ext cx="7924800" cy="167637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73882ADC-4E56-4F20-AAA7-4267E05E5E36}"/>
                </a:ext>
              </a:extLst>
            </p:cNvPr>
            <p:cNvCxnSpPr>
              <a:cxnSpLocks/>
            </p:cNvCxnSpPr>
            <p:nvPr/>
          </p:nvCxnSpPr>
          <p:spPr>
            <a:xfrm>
              <a:off x="1917003" y="2419335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749F7141-5EED-46AC-B682-82239DDD02D5}"/>
                </a:ext>
              </a:extLst>
            </p:cNvPr>
            <p:cNvGrpSpPr/>
            <p:nvPr/>
          </p:nvGrpSpPr>
          <p:grpSpPr>
            <a:xfrm>
              <a:off x="2278383" y="3227788"/>
              <a:ext cx="703513" cy="232055"/>
              <a:chOff x="1454428" y="1474570"/>
              <a:chExt cx="703513" cy="232055"/>
            </a:xfrm>
          </p:grpSpPr>
          <p:sp>
            <p:nvSpPr>
              <p:cNvPr id="57" name="사각형: 둥근 모서리 56">
                <a:extLst>
                  <a:ext uri="{FF2B5EF4-FFF2-40B4-BE49-F238E27FC236}">
                    <a16:creationId xmlns:a16="http://schemas.microsoft.com/office/drawing/2014/main" id="{56F162EA-3704-45E0-A964-DF526E3716DE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BD55FC8E-0DB8-453E-8592-DA4CA9D20004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AF836ABC-63E6-410F-9275-B73AA6951AB3}"/>
                </a:ext>
              </a:extLst>
            </p:cNvPr>
            <p:cNvGrpSpPr/>
            <p:nvPr/>
          </p:nvGrpSpPr>
          <p:grpSpPr>
            <a:xfrm>
              <a:off x="6113783" y="3227788"/>
              <a:ext cx="703513" cy="232055"/>
              <a:chOff x="1454428" y="1474570"/>
              <a:chExt cx="703513" cy="232055"/>
            </a:xfrm>
          </p:grpSpPr>
          <p:sp>
            <p:nvSpPr>
              <p:cNvPr id="55" name="사각형: 둥근 모서리 54">
                <a:extLst>
                  <a:ext uri="{FF2B5EF4-FFF2-40B4-BE49-F238E27FC236}">
                    <a16:creationId xmlns:a16="http://schemas.microsoft.com/office/drawing/2014/main" id="{B10A7D4F-DDD0-4547-83A7-6A3A67D1CEFB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348DC51-A137-417C-A62B-C23F071FB125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6696813-AAD5-4A2E-8144-C4AEC2848487}"/>
                </a:ext>
              </a:extLst>
            </p:cNvPr>
            <p:cNvSpPr txBox="1"/>
            <p:nvPr/>
          </p:nvSpPr>
          <p:spPr>
            <a:xfrm>
              <a:off x="3068401" y="3163679"/>
              <a:ext cx="2188832" cy="788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심리검사 접수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학생상담센터 근로장학생 관리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학생상담센터 행정업무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FF7FD63B-9DFF-430C-8FCD-B1286C51D4CA}"/>
                </a:ext>
              </a:extLst>
            </p:cNvPr>
            <p:cNvSpPr txBox="1"/>
            <p:nvPr/>
          </p:nvSpPr>
          <p:spPr>
            <a:xfrm>
              <a:off x="6919954" y="3156579"/>
              <a:ext cx="2499759" cy="303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광주여자대학교 상담심리학 학사 </a:t>
              </a:r>
              <a:endParaRPr lang="en-US" altLang="ko-KR" sz="1050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831E511-8A48-41BB-A109-D5C79BAA2724}"/>
                </a:ext>
              </a:extLst>
            </p:cNvPr>
            <p:cNvSpPr txBox="1"/>
            <p:nvPr/>
          </p:nvSpPr>
          <p:spPr>
            <a:xfrm>
              <a:off x="2088455" y="2594767"/>
              <a:ext cx="107975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행정조교</a:t>
              </a:r>
              <a:endParaRPr lang="ko-KR" altLang="en-US" dirty="0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A0DC38C-DFAD-479A-92B0-49BD28E46060}"/>
                </a:ext>
              </a:extLst>
            </p:cNvPr>
            <p:cNvSpPr txBox="1"/>
            <p:nvPr/>
          </p:nvSpPr>
          <p:spPr>
            <a:xfrm>
              <a:off x="3046761" y="2555409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노채린</a:t>
              </a:r>
            </a:p>
          </p:txBody>
        </p: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1297DFE4-6B50-4047-8E97-EB913F98D1B1}"/>
              </a:ext>
            </a:extLst>
          </p:cNvPr>
          <p:cNvGrpSpPr/>
          <p:nvPr/>
        </p:nvGrpSpPr>
        <p:grpSpPr>
          <a:xfrm>
            <a:off x="2148011" y="2434480"/>
            <a:ext cx="1937018" cy="400110"/>
            <a:chOff x="2099906" y="552331"/>
            <a:chExt cx="1937018" cy="400110"/>
          </a:xfrm>
        </p:grpSpPr>
        <p:sp>
          <p:nvSpPr>
            <p:cNvPr id="60" name="원형: 비어 있음 59">
              <a:extLst>
                <a:ext uri="{FF2B5EF4-FFF2-40B4-BE49-F238E27FC236}">
                  <a16:creationId xmlns:a16="http://schemas.microsoft.com/office/drawing/2014/main" id="{46FEFB78-1510-4AD5-AD7F-6A66A612AAFA}"/>
                </a:ext>
              </a:extLst>
            </p:cNvPr>
            <p:cNvSpPr/>
            <p:nvPr/>
          </p:nvSpPr>
          <p:spPr>
            <a:xfrm>
              <a:off x="2099906" y="608134"/>
              <a:ext cx="252000" cy="252000"/>
            </a:xfrm>
            <a:prstGeom prst="donu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26E63F9-D114-4A89-AB25-D05679606FA8}"/>
                </a:ext>
              </a:extLst>
            </p:cNvPr>
            <p:cNvSpPr txBox="1"/>
            <p:nvPr/>
          </p:nvSpPr>
          <p:spPr>
            <a:xfrm>
              <a:off x="2421197" y="552331"/>
              <a:ext cx="16157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행정전문원</a:t>
              </a:r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37F68AAB-C61E-4B12-AFCC-D85F36E84DE2}"/>
              </a:ext>
            </a:extLst>
          </p:cNvPr>
          <p:cNvSpPr txBox="1"/>
          <p:nvPr/>
        </p:nvSpPr>
        <p:spPr>
          <a:xfrm>
            <a:off x="7148497" y="3118432"/>
            <a:ext cx="26657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3611    E-Mail : </a:t>
            </a:r>
            <a:r>
              <a:rPr lang="en-US" altLang="ko-KR" sz="1000" kern="100" dirty="0">
                <a:solidFill>
                  <a:srgbClr val="000000"/>
                </a:solidFill>
                <a:ea typeface="함초롬바탕" panose="02030604000101010101" pitchFamily="18" charset="-127"/>
              </a:rPr>
              <a:t>ssno</a:t>
            </a:r>
            <a:r>
              <a:rPr lang="en-US" altLang="ko-KR" sz="1000" kern="100" spc="0" dirty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@kwu.ac.kr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F0E38BD-5F6D-481F-A82F-E2D3DE013A32}"/>
              </a:ext>
            </a:extLst>
          </p:cNvPr>
          <p:cNvSpPr txBox="1"/>
          <p:nvPr/>
        </p:nvSpPr>
        <p:spPr>
          <a:xfrm>
            <a:off x="7158658" y="4975060"/>
            <a:ext cx="273868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3614    E-Mail : </a:t>
            </a:r>
            <a:r>
              <a:rPr lang="en-US" altLang="ko-KR" sz="1000" kern="100" dirty="0">
                <a:solidFill>
                  <a:srgbClr val="000000"/>
                </a:solidFill>
                <a:ea typeface="함초롬바탕" panose="02030604000101010101" pitchFamily="18" charset="-127"/>
              </a:rPr>
              <a:t>cllo12</a:t>
            </a:r>
            <a:r>
              <a:rPr lang="en-US" altLang="ko-KR" sz="1000" kern="100" spc="0" dirty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@kwu.ac.kr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93365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B504C36E-0CD2-4A9F-A649-9FA32A0BA065}"/>
              </a:ext>
            </a:extLst>
          </p:cNvPr>
          <p:cNvGrpSpPr/>
          <p:nvPr/>
        </p:nvGrpSpPr>
        <p:grpSpPr>
          <a:xfrm>
            <a:off x="2124101" y="1441255"/>
            <a:ext cx="7938000" cy="1677642"/>
            <a:chOff x="1917003" y="2419335"/>
            <a:chExt cx="7938000" cy="1677642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FE72672F-A9B3-4C35-9D28-33104EBA1905}"/>
                </a:ext>
              </a:extLst>
            </p:cNvPr>
            <p:cNvSpPr/>
            <p:nvPr/>
          </p:nvSpPr>
          <p:spPr>
            <a:xfrm>
              <a:off x="1924410" y="2419335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109288A0-764D-4B33-8BA5-C77C1B44AEFF}"/>
                </a:ext>
              </a:extLst>
            </p:cNvPr>
            <p:cNvSpPr/>
            <p:nvPr/>
          </p:nvSpPr>
          <p:spPr>
            <a:xfrm>
              <a:off x="1924410" y="2420603"/>
              <a:ext cx="7924800" cy="167637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D7CE317C-AB43-42FD-A3EB-66FFBB4C4C80}"/>
                </a:ext>
              </a:extLst>
            </p:cNvPr>
            <p:cNvCxnSpPr>
              <a:cxnSpLocks/>
            </p:cNvCxnSpPr>
            <p:nvPr/>
          </p:nvCxnSpPr>
          <p:spPr>
            <a:xfrm>
              <a:off x="1917003" y="2419335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DE22BB7E-21E0-4E2C-8806-7BFD295E1EED}"/>
                </a:ext>
              </a:extLst>
            </p:cNvPr>
            <p:cNvGrpSpPr/>
            <p:nvPr/>
          </p:nvGrpSpPr>
          <p:grpSpPr>
            <a:xfrm>
              <a:off x="2278383" y="3227788"/>
              <a:ext cx="703513" cy="232055"/>
              <a:chOff x="1454428" y="1474570"/>
              <a:chExt cx="703513" cy="232055"/>
            </a:xfrm>
          </p:grpSpPr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6C7BCC86-B4FA-499B-98EC-B2CE3ACBEE0D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6AAD16C-95BD-4862-BEE5-25E87C804BAE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778E26EF-A1DB-4E6D-9CC3-FCFB76582217}"/>
                </a:ext>
              </a:extLst>
            </p:cNvPr>
            <p:cNvGrpSpPr/>
            <p:nvPr/>
          </p:nvGrpSpPr>
          <p:grpSpPr>
            <a:xfrm>
              <a:off x="6113783" y="3227788"/>
              <a:ext cx="703513" cy="232055"/>
              <a:chOff x="1454428" y="1474570"/>
              <a:chExt cx="703513" cy="232055"/>
            </a:xfrm>
          </p:grpSpPr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9063A1A0-7E3A-425D-ADB4-48810948AD8C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D37ADEB-99F5-4BDA-8E73-BAA13046E4D9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52A775D-05B6-4DE7-9E4C-D95677FC8E31}"/>
                </a:ext>
              </a:extLst>
            </p:cNvPr>
            <p:cNvSpPr txBox="1"/>
            <p:nvPr/>
          </p:nvSpPr>
          <p:spPr>
            <a:xfrm>
              <a:off x="3068401" y="3163679"/>
              <a:ext cx="1911350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학생상담센터 외부 자문위원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위기사례 관리 및 개입 자문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3FB91C2-25F3-4D54-86A1-0642148FD5E9}"/>
                </a:ext>
              </a:extLst>
            </p:cNvPr>
            <p:cNvSpPr txBox="1"/>
            <p:nvPr/>
          </p:nvSpPr>
          <p:spPr>
            <a:xfrm>
              <a:off x="6919954" y="3156579"/>
              <a:ext cx="2499759" cy="788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전문상담사 수련감독급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한국상담학회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상담심리사 </a:t>
              </a:r>
              <a:r>
                <a:rPr lang="en-US" altLang="ko-KR" sz="1050" dirty="0"/>
                <a:t>1</a:t>
              </a:r>
              <a:r>
                <a:rPr lang="ko-KR" altLang="en-US" sz="1050" dirty="0"/>
                <a:t>급 주수련감독급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en-US" altLang="ko-KR" sz="1050" dirty="0"/>
                <a:t>(</a:t>
              </a:r>
              <a:r>
                <a:rPr lang="ko-KR" altLang="en-US" sz="1050" dirty="0"/>
                <a:t>한국상담심리학회</a:t>
              </a:r>
              <a:r>
                <a:rPr lang="en-US" altLang="ko-KR" sz="1050" dirty="0"/>
                <a:t>)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1137B35-4448-4ABC-BCBB-834F93F8BDAD}"/>
                </a:ext>
              </a:extLst>
            </p:cNvPr>
            <p:cNvSpPr txBox="1"/>
            <p:nvPr/>
          </p:nvSpPr>
          <p:spPr>
            <a:xfrm>
              <a:off x="2088455" y="2594767"/>
              <a:ext cx="1079753" cy="338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자문위원</a:t>
              </a:r>
              <a:endParaRPr lang="ko-KR" altLang="en-US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B9ABC2B-4A9A-4AAE-BE0F-303E457F472C}"/>
                </a:ext>
              </a:extLst>
            </p:cNvPr>
            <p:cNvSpPr txBox="1"/>
            <p:nvPr/>
          </p:nvSpPr>
          <p:spPr>
            <a:xfrm>
              <a:off x="3046761" y="2555409"/>
              <a:ext cx="8893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조수연</a:t>
              </a: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CD5C7C0F-15A8-45ED-8C45-112ADA21EE7E}"/>
              </a:ext>
            </a:extLst>
          </p:cNvPr>
          <p:cNvGrpSpPr/>
          <p:nvPr/>
        </p:nvGrpSpPr>
        <p:grpSpPr>
          <a:xfrm>
            <a:off x="2134126" y="3232870"/>
            <a:ext cx="7938000" cy="1677642"/>
            <a:chOff x="1917003" y="2419335"/>
            <a:chExt cx="7938000" cy="1677642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C2FD4B48-07A2-4D77-BB55-EF65684CEF35}"/>
                </a:ext>
              </a:extLst>
            </p:cNvPr>
            <p:cNvSpPr/>
            <p:nvPr/>
          </p:nvSpPr>
          <p:spPr>
            <a:xfrm>
              <a:off x="1924410" y="2419335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F024D435-A69A-4472-A701-08553ECC9DC3}"/>
                </a:ext>
              </a:extLst>
            </p:cNvPr>
            <p:cNvSpPr/>
            <p:nvPr/>
          </p:nvSpPr>
          <p:spPr>
            <a:xfrm>
              <a:off x="1924410" y="2420603"/>
              <a:ext cx="7924800" cy="167637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A7B096C5-ED80-4223-8A64-C6C8A0D068AD}"/>
                </a:ext>
              </a:extLst>
            </p:cNvPr>
            <p:cNvCxnSpPr>
              <a:cxnSpLocks/>
            </p:cNvCxnSpPr>
            <p:nvPr/>
          </p:nvCxnSpPr>
          <p:spPr>
            <a:xfrm>
              <a:off x="1917003" y="2419335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A30498D7-AC17-490D-ABCE-98CF0131E1A1}"/>
                </a:ext>
              </a:extLst>
            </p:cNvPr>
            <p:cNvGrpSpPr/>
            <p:nvPr/>
          </p:nvGrpSpPr>
          <p:grpSpPr>
            <a:xfrm>
              <a:off x="2278383" y="3227788"/>
              <a:ext cx="703513" cy="232055"/>
              <a:chOff x="1454428" y="1474570"/>
              <a:chExt cx="703513" cy="232055"/>
            </a:xfrm>
          </p:grpSpPr>
          <p:sp>
            <p:nvSpPr>
              <p:cNvPr id="42" name="사각형: 둥근 모서리 41">
                <a:extLst>
                  <a:ext uri="{FF2B5EF4-FFF2-40B4-BE49-F238E27FC236}">
                    <a16:creationId xmlns:a16="http://schemas.microsoft.com/office/drawing/2014/main" id="{5AFA789A-651E-48B0-8291-004F49C56127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732A352A-7044-4CC9-A6D3-2C6274B78F49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A484579E-AC0C-4E50-A9B9-F9AB473E7B2B}"/>
                </a:ext>
              </a:extLst>
            </p:cNvPr>
            <p:cNvGrpSpPr/>
            <p:nvPr/>
          </p:nvGrpSpPr>
          <p:grpSpPr>
            <a:xfrm>
              <a:off x="6113783" y="3227788"/>
              <a:ext cx="703513" cy="232055"/>
              <a:chOff x="1454428" y="1474570"/>
              <a:chExt cx="703513" cy="232055"/>
            </a:xfrm>
          </p:grpSpPr>
          <p:sp>
            <p:nvSpPr>
              <p:cNvPr id="40" name="사각형: 둥근 모서리 39">
                <a:extLst>
                  <a:ext uri="{FF2B5EF4-FFF2-40B4-BE49-F238E27FC236}">
                    <a16:creationId xmlns:a16="http://schemas.microsoft.com/office/drawing/2014/main" id="{C814DFDB-CE82-47E2-8A63-470C60C00BE4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74EAC188-C0DD-43EA-9BA9-4F68544EC0BD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561357E-A6E4-46D5-A073-27B6C3468C3D}"/>
                </a:ext>
              </a:extLst>
            </p:cNvPr>
            <p:cNvSpPr txBox="1"/>
            <p:nvPr/>
          </p:nvSpPr>
          <p:spPr>
            <a:xfrm>
              <a:off x="3068401" y="3163679"/>
              <a:ext cx="1911350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학생상담센터 내부 자문위원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상담원 교육 및 슈퍼비전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59E3C303-D091-4C26-B408-B8E556289469}"/>
                </a:ext>
              </a:extLst>
            </p:cNvPr>
            <p:cNvSpPr txBox="1"/>
            <p:nvPr/>
          </p:nvSpPr>
          <p:spPr>
            <a:xfrm>
              <a:off x="6919954" y="3156579"/>
              <a:ext cx="2499759" cy="788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전문상담사 수련감독급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한국상담학회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상담심리사 </a:t>
              </a:r>
              <a:r>
                <a:rPr lang="en-US" altLang="ko-KR" sz="1050" dirty="0"/>
                <a:t>1</a:t>
              </a:r>
              <a:r>
                <a:rPr lang="ko-KR" altLang="en-US" sz="1050" dirty="0"/>
                <a:t>급 주수련감독급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en-US" altLang="ko-KR" sz="1050" dirty="0"/>
                <a:t>(</a:t>
              </a:r>
              <a:r>
                <a:rPr lang="ko-KR" altLang="en-US" sz="1050" dirty="0"/>
                <a:t>한국상담심리학회</a:t>
              </a:r>
              <a:r>
                <a:rPr lang="en-US" altLang="ko-KR" sz="1050" dirty="0"/>
                <a:t>)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D5C3C90-A0CD-4258-B39B-CC5E00AAD265}"/>
                </a:ext>
              </a:extLst>
            </p:cNvPr>
            <p:cNvSpPr txBox="1"/>
            <p:nvPr/>
          </p:nvSpPr>
          <p:spPr>
            <a:xfrm>
              <a:off x="2088455" y="2594767"/>
              <a:ext cx="1079753" cy="338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자문위원</a:t>
              </a:r>
              <a:endParaRPr lang="ko-KR" altLang="en-US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F9B988F-A91F-4B38-BF01-B3E2CB04FB2C}"/>
                </a:ext>
              </a:extLst>
            </p:cNvPr>
            <p:cNvSpPr txBox="1"/>
            <p:nvPr/>
          </p:nvSpPr>
          <p:spPr>
            <a:xfrm>
              <a:off x="3046761" y="2555409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차영희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7C75F2AC-EBA6-499E-8E58-D57548B4DA52}"/>
              </a:ext>
            </a:extLst>
          </p:cNvPr>
          <p:cNvGrpSpPr/>
          <p:nvPr/>
        </p:nvGrpSpPr>
        <p:grpSpPr>
          <a:xfrm>
            <a:off x="2114076" y="885298"/>
            <a:ext cx="1937018" cy="400110"/>
            <a:chOff x="2099906" y="552331"/>
            <a:chExt cx="1937018" cy="400110"/>
          </a:xfrm>
        </p:grpSpPr>
        <p:sp>
          <p:nvSpPr>
            <p:cNvPr id="44" name="원형: 비어 있음 43">
              <a:extLst>
                <a:ext uri="{FF2B5EF4-FFF2-40B4-BE49-F238E27FC236}">
                  <a16:creationId xmlns:a16="http://schemas.microsoft.com/office/drawing/2014/main" id="{F95FD97E-3297-4DE8-9534-E8F8A36B54B6}"/>
                </a:ext>
              </a:extLst>
            </p:cNvPr>
            <p:cNvSpPr/>
            <p:nvPr/>
          </p:nvSpPr>
          <p:spPr>
            <a:xfrm>
              <a:off x="2099906" y="608134"/>
              <a:ext cx="252000" cy="252000"/>
            </a:xfrm>
            <a:prstGeom prst="donu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5F74B94-75A6-4407-8F9D-05E27BC078E4}"/>
                </a:ext>
              </a:extLst>
            </p:cNvPr>
            <p:cNvSpPr txBox="1"/>
            <p:nvPr/>
          </p:nvSpPr>
          <p:spPr>
            <a:xfrm>
              <a:off x="2421197" y="552331"/>
              <a:ext cx="16157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자문위원</a:t>
              </a:r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9A9D066E-D9A4-4800-AB49-087C5E6E688A}"/>
              </a:ext>
            </a:extLst>
          </p:cNvPr>
          <p:cNvSpPr txBox="1"/>
          <p:nvPr/>
        </p:nvSpPr>
        <p:spPr>
          <a:xfrm>
            <a:off x="7135877" y="3468334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3685    E-Mail : chayh</a:t>
            </a:r>
            <a:r>
              <a:rPr lang="en-US" altLang="ko-KR" sz="1000" kern="100" spc="0" dirty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@kwu.ac.kr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85460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그룹 44">
            <a:extLst>
              <a:ext uri="{FF2B5EF4-FFF2-40B4-BE49-F238E27FC236}">
                <a16:creationId xmlns:a16="http://schemas.microsoft.com/office/drawing/2014/main" id="{BC4FAE25-13A7-4B59-95AC-B9EE56413287}"/>
              </a:ext>
            </a:extLst>
          </p:cNvPr>
          <p:cNvGrpSpPr/>
          <p:nvPr/>
        </p:nvGrpSpPr>
        <p:grpSpPr>
          <a:xfrm>
            <a:off x="2132181" y="524895"/>
            <a:ext cx="7938000" cy="2019331"/>
            <a:chOff x="1910796" y="244026"/>
            <a:chExt cx="7938000" cy="2019330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35725E04-842E-4BC2-8978-7847B859DB85}"/>
                </a:ext>
              </a:extLst>
            </p:cNvPr>
            <p:cNvSpPr/>
            <p:nvPr/>
          </p:nvSpPr>
          <p:spPr>
            <a:xfrm>
              <a:off x="1918203" y="244026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FA417E13-17FF-409D-964E-297C05DE328B}"/>
                </a:ext>
              </a:extLst>
            </p:cNvPr>
            <p:cNvSpPr/>
            <p:nvPr/>
          </p:nvSpPr>
          <p:spPr>
            <a:xfrm>
              <a:off x="1918203" y="245294"/>
              <a:ext cx="7924800" cy="201806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14EE5B83-04F3-4198-86C5-5A09AC9785CC}"/>
                </a:ext>
              </a:extLst>
            </p:cNvPr>
            <p:cNvCxnSpPr>
              <a:cxnSpLocks/>
            </p:cNvCxnSpPr>
            <p:nvPr/>
          </p:nvCxnSpPr>
          <p:spPr>
            <a:xfrm>
              <a:off x="1910796" y="244026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D83A837-B291-4915-A976-B2D3B3A60849}"/>
                </a:ext>
              </a:extLst>
            </p:cNvPr>
            <p:cNvSpPr txBox="1"/>
            <p:nvPr/>
          </p:nvSpPr>
          <p:spPr>
            <a:xfrm>
              <a:off x="2079281" y="441509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전임상담사</a:t>
              </a:r>
              <a:endParaRPr lang="ko-KR" altLang="en-US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73EE67F-0929-4892-8C08-516DE0CEBDDB}"/>
                </a:ext>
              </a:extLst>
            </p:cNvPr>
            <p:cNvSpPr txBox="1"/>
            <p:nvPr/>
          </p:nvSpPr>
          <p:spPr>
            <a:xfrm>
              <a:off x="3251337" y="402151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박수영</a:t>
              </a: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AA533E00-B918-42DE-97FE-345850AD6B63}"/>
                </a:ext>
              </a:extLst>
            </p:cNvPr>
            <p:cNvGrpSpPr/>
            <p:nvPr/>
          </p:nvGrpSpPr>
          <p:grpSpPr>
            <a:xfrm>
              <a:off x="2272176" y="1052479"/>
              <a:ext cx="703513" cy="232055"/>
              <a:chOff x="1454428" y="1474570"/>
              <a:chExt cx="703513" cy="232055"/>
            </a:xfrm>
          </p:grpSpPr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D5B968C0-CB9D-41AE-AC37-8C99AFCD10B9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781131C-3B1D-4D8C-80C4-24C13EFB75A3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63155086-6038-4440-8D6F-E22028104717}"/>
                </a:ext>
              </a:extLst>
            </p:cNvPr>
            <p:cNvGrpSpPr/>
            <p:nvPr/>
          </p:nvGrpSpPr>
          <p:grpSpPr>
            <a:xfrm>
              <a:off x="6107576" y="1052479"/>
              <a:ext cx="703513" cy="232055"/>
              <a:chOff x="1454428" y="1474570"/>
              <a:chExt cx="703513" cy="232055"/>
            </a:xfrm>
          </p:grpSpPr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3077AD87-399E-4E64-91B6-59D28DF1238F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F3BADBE-61FC-47D3-AEDA-3B7888A9891D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469A07D-39BA-4EAD-B035-3AEF7112EA46}"/>
                </a:ext>
              </a:extLst>
            </p:cNvPr>
            <p:cNvSpPr txBox="1"/>
            <p:nvPr/>
          </p:nvSpPr>
          <p:spPr>
            <a:xfrm>
              <a:off x="3062194" y="988370"/>
              <a:ext cx="1911350" cy="10306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심리상담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개인 및 집단상담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심리검사 및 해석상담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문제 유형별 </a:t>
              </a:r>
              <a:r>
                <a:rPr lang="ko-KR" altLang="en-US" sz="1050" dirty="0" err="1"/>
                <a:t>심리코칭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심리건강캠페인</a:t>
              </a:r>
              <a:endParaRPr lang="en-US" altLang="ko-KR" sz="105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87005A1-4308-4779-BCA1-0EB0CFBA6D0E}"/>
                </a:ext>
              </a:extLst>
            </p:cNvPr>
            <p:cNvSpPr txBox="1"/>
            <p:nvPr/>
          </p:nvSpPr>
          <p:spPr>
            <a:xfrm>
              <a:off x="6913747" y="981270"/>
              <a:ext cx="2499759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광주여자대학교 상담임상심리학 석사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청소년상담사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여성가족부</a:t>
              </a:r>
              <a:r>
                <a:rPr lang="en-US" altLang="ko-KR" sz="1050" dirty="0"/>
                <a:t>)</a:t>
              </a: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049D1986-9526-4E56-9418-BCA52F378581}"/>
              </a:ext>
            </a:extLst>
          </p:cNvPr>
          <p:cNvGrpSpPr/>
          <p:nvPr/>
        </p:nvGrpSpPr>
        <p:grpSpPr>
          <a:xfrm>
            <a:off x="2133731" y="4826937"/>
            <a:ext cx="7938000" cy="2176188"/>
            <a:chOff x="1900771" y="2420213"/>
            <a:chExt cx="7938000" cy="2176188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8810C20E-55C5-41F5-9140-32690FF4298B}"/>
                </a:ext>
              </a:extLst>
            </p:cNvPr>
            <p:cNvSpPr/>
            <p:nvPr/>
          </p:nvSpPr>
          <p:spPr>
            <a:xfrm>
              <a:off x="1908178" y="2420213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1061652A-AF94-4F76-814E-8BBD58BCFF90}"/>
                </a:ext>
              </a:extLst>
            </p:cNvPr>
            <p:cNvSpPr/>
            <p:nvPr/>
          </p:nvSpPr>
          <p:spPr>
            <a:xfrm>
              <a:off x="1908178" y="2421481"/>
              <a:ext cx="7924800" cy="2174920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F56088C2-26BA-4CB0-B6E1-FA258D786EB7}"/>
                </a:ext>
              </a:extLst>
            </p:cNvPr>
            <p:cNvCxnSpPr>
              <a:cxnSpLocks/>
            </p:cNvCxnSpPr>
            <p:nvPr/>
          </p:nvCxnSpPr>
          <p:spPr>
            <a:xfrm>
              <a:off x="1900771" y="2420213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4C654AD-D416-46B4-B217-8E865FB4905C}"/>
                </a:ext>
              </a:extLst>
            </p:cNvPr>
            <p:cNvSpPr txBox="1"/>
            <p:nvPr/>
          </p:nvSpPr>
          <p:spPr>
            <a:xfrm>
              <a:off x="2069256" y="2617696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전임상담사</a:t>
              </a:r>
              <a:endParaRPr lang="ko-KR" alt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267CFF9-8695-4FAF-8234-7C8A48071967}"/>
                </a:ext>
              </a:extLst>
            </p:cNvPr>
            <p:cNvSpPr txBox="1"/>
            <p:nvPr/>
          </p:nvSpPr>
          <p:spPr>
            <a:xfrm>
              <a:off x="3241312" y="2578338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최영진</a:t>
              </a:r>
            </a:p>
          </p:txBody>
        </p: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83E54384-4A15-49B8-B0FC-8A9FEBB3DD64}"/>
                </a:ext>
              </a:extLst>
            </p:cNvPr>
            <p:cNvGrpSpPr/>
            <p:nvPr/>
          </p:nvGrpSpPr>
          <p:grpSpPr>
            <a:xfrm>
              <a:off x="2262151" y="3228666"/>
              <a:ext cx="703513" cy="232055"/>
              <a:chOff x="1454428" y="1474570"/>
              <a:chExt cx="703513" cy="232055"/>
            </a:xfrm>
          </p:grpSpPr>
          <p:sp>
            <p:nvSpPr>
              <p:cNvPr id="28" name="사각형: 둥근 모서리 27">
                <a:extLst>
                  <a:ext uri="{FF2B5EF4-FFF2-40B4-BE49-F238E27FC236}">
                    <a16:creationId xmlns:a16="http://schemas.microsoft.com/office/drawing/2014/main" id="{EB424B20-DF2A-45A0-AC8B-6423B23D7D96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A2F6CB0-8415-4AF7-89FE-3A480BAD2EC9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5AE9EF57-C6BE-4C10-AB84-9E4CCF67590F}"/>
                </a:ext>
              </a:extLst>
            </p:cNvPr>
            <p:cNvGrpSpPr/>
            <p:nvPr/>
          </p:nvGrpSpPr>
          <p:grpSpPr>
            <a:xfrm>
              <a:off x="6097551" y="3228666"/>
              <a:ext cx="703513" cy="232055"/>
              <a:chOff x="1454428" y="1474570"/>
              <a:chExt cx="703513" cy="232055"/>
            </a:xfrm>
          </p:grpSpPr>
          <p:sp>
            <p:nvSpPr>
              <p:cNvPr id="26" name="사각형: 둥근 모서리 25">
                <a:extLst>
                  <a:ext uri="{FF2B5EF4-FFF2-40B4-BE49-F238E27FC236}">
                    <a16:creationId xmlns:a16="http://schemas.microsoft.com/office/drawing/2014/main" id="{45F79A81-D878-4B81-A9E9-C9735079FFAE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2DCCE56-91EF-4B7F-9015-77616EB0B008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3AD47FF-2E4C-4C51-8675-6D8914DE0BC3}"/>
                </a:ext>
              </a:extLst>
            </p:cNvPr>
            <p:cNvSpPr txBox="1"/>
            <p:nvPr/>
          </p:nvSpPr>
          <p:spPr>
            <a:xfrm>
              <a:off x="6903723" y="3157457"/>
              <a:ext cx="2673414" cy="788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050" dirty="0"/>
                <a:t>Wheaton College </a:t>
              </a:r>
              <a:r>
                <a:rPr lang="ko-KR" altLang="en-US" sz="1050" dirty="0"/>
                <a:t>임상정신건강상담 석사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미국 일리노이주 전문상담사</a:t>
              </a:r>
              <a:r>
                <a:rPr lang="en-US" altLang="ko-KR" sz="1050" dirty="0"/>
                <a:t>(LPC)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청소년상담사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여성가족부</a:t>
              </a:r>
              <a:r>
                <a:rPr lang="en-US" altLang="ko-KR" sz="1050" dirty="0"/>
                <a:t>)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8FB9587-C7CA-493F-9937-2EC9D51885AD}"/>
                </a:ext>
              </a:extLst>
            </p:cNvPr>
            <p:cNvSpPr txBox="1"/>
            <p:nvPr/>
          </p:nvSpPr>
          <p:spPr>
            <a:xfrm>
              <a:off x="3030990" y="3148869"/>
              <a:ext cx="2112731" cy="1272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심리상담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개인 및 집단상담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심리검사 및 해석상담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문제 유형별 심리코칭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생명존중캠페인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양성평등센터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고충상담원</a:t>
              </a:r>
              <a:r>
                <a:rPr lang="en-US" altLang="ko-KR" sz="1050" dirty="0"/>
                <a:t>) </a:t>
              </a:r>
              <a:r>
                <a:rPr lang="ko-KR" altLang="en-US" sz="1050" dirty="0"/>
                <a:t>업무</a:t>
              </a:r>
            </a:p>
          </p:txBody>
        </p:sp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97D0277D-A348-4CF8-B594-6F3CB6CD9A12}"/>
              </a:ext>
            </a:extLst>
          </p:cNvPr>
          <p:cNvSpPr txBox="1"/>
          <p:nvPr/>
        </p:nvSpPr>
        <p:spPr>
          <a:xfrm>
            <a:off x="7141058" y="747586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3985    E-Mail : </a:t>
            </a:r>
            <a:r>
              <a:rPr lang="en-US" altLang="ko-KR" sz="1000" kern="100" dirty="0">
                <a:solidFill>
                  <a:srgbClr val="000000"/>
                </a:solidFill>
                <a:ea typeface="함초롬바탕" panose="02030604000101010101" pitchFamily="18" charset="-127"/>
              </a:rPr>
              <a:t>psy5050</a:t>
            </a:r>
            <a:r>
              <a:rPr lang="en-US" altLang="ko-KR" sz="1000" kern="100" spc="0" dirty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@kwu.ac.kr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39EEE5C-8B20-4CA2-9255-E2048CE98593}"/>
              </a:ext>
            </a:extLst>
          </p:cNvPr>
          <p:cNvSpPr txBox="1"/>
          <p:nvPr/>
        </p:nvSpPr>
        <p:spPr>
          <a:xfrm>
            <a:off x="7164398" y="5044796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3591    E-Mail : ychoi</a:t>
            </a:r>
            <a:r>
              <a:rPr lang="en-US" altLang="ko-KR" sz="1000" kern="100" spc="0" dirty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@kwu.ac.kr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AC388212-59D6-47F4-AC2A-D1B25608CE9F}"/>
              </a:ext>
            </a:extLst>
          </p:cNvPr>
          <p:cNvGrpSpPr/>
          <p:nvPr/>
        </p:nvGrpSpPr>
        <p:grpSpPr>
          <a:xfrm>
            <a:off x="2140377" y="-8809"/>
            <a:ext cx="1937018" cy="400110"/>
            <a:chOff x="2099906" y="552331"/>
            <a:chExt cx="1937018" cy="400110"/>
          </a:xfrm>
        </p:grpSpPr>
        <p:sp>
          <p:nvSpPr>
            <p:cNvPr id="48" name="원형: 비어 있음 47">
              <a:extLst>
                <a:ext uri="{FF2B5EF4-FFF2-40B4-BE49-F238E27FC236}">
                  <a16:creationId xmlns:a16="http://schemas.microsoft.com/office/drawing/2014/main" id="{D296D626-5E47-4CA5-8E9D-D9158743FEF0}"/>
                </a:ext>
              </a:extLst>
            </p:cNvPr>
            <p:cNvSpPr/>
            <p:nvPr/>
          </p:nvSpPr>
          <p:spPr>
            <a:xfrm>
              <a:off x="2099906" y="608134"/>
              <a:ext cx="252000" cy="252000"/>
            </a:xfrm>
            <a:prstGeom prst="donu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F6542FDD-6EFB-4BAF-85DE-1BD542A6465E}"/>
                </a:ext>
              </a:extLst>
            </p:cNvPr>
            <p:cNvSpPr txBox="1"/>
            <p:nvPr/>
          </p:nvSpPr>
          <p:spPr>
            <a:xfrm>
              <a:off x="2421197" y="552331"/>
              <a:ext cx="16157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전임상담원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5CB301DF-5A62-4478-A9C3-AC757486F0E8}"/>
              </a:ext>
            </a:extLst>
          </p:cNvPr>
          <p:cNvGrpSpPr/>
          <p:nvPr/>
        </p:nvGrpSpPr>
        <p:grpSpPr>
          <a:xfrm>
            <a:off x="2139588" y="2682774"/>
            <a:ext cx="7938000" cy="2019331"/>
            <a:chOff x="1910796" y="244026"/>
            <a:chExt cx="7938000" cy="2019330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6865A4C8-BF39-4A0A-A57D-01ED2827DD87}"/>
                </a:ext>
              </a:extLst>
            </p:cNvPr>
            <p:cNvSpPr/>
            <p:nvPr/>
          </p:nvSpPr>
          <p:spPr>
            <a:xfrm>
              <a:off x="1918203" y="244026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25999932-672E-4AF9-9A66-321547250887}"/>
                </a:ext>
              </a:extLst>
            </p:cNvPr>
            <p:cNvSpPr/>
            <p:nvPr/>
          </p:nvSpPr>
          <p:spPr>
            <a:xfrm>
              <a:off x="1918203" y="245294"/>
              <a:ext cx="7924800" cy="201806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E4F8E89E-0955-4249-A73E-DAE0B9D6782F}"/>
                </a:ext>
              </a:extLst>
            </p:cNvPr>
            <p:cNvCxnSpPr>
              <a:cxnSpLocks/>
            </p:cNvCxnSpPr>
            <p:nvPr/>
          </p:nvCxnSpPr>
          <p:spPr>
            <a:xfrm>
              <a:off x="1910796" y="244026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F1C57DB-C574-4FEF-86A7-5B3D873FD672}"/>
                </a:ext>
              </a:extLst>
            </p:cNvPr>
            <p:cNvSpPr txBox="1"/>
            <p:nvPr/>
          </p:nvSpPr>
          <p:spPr>
            <a:xfrm>
              <a:off x="2079281" y="441509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전임상담사</a:t>
              </a:r>
              <a:endParaRPr lang="ko-KR" altLang="en-US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CF616C8-30A2-4F73-ADC3-0EBAB296BE59}"/>
                </a:ext>
              </a:extLst>
            </p:cNvPr>
            <p:cNvSpPr txBox="1"/>
            <p:nvPr/>
          </p:nvSpPr>
          <p:spPr>
            <a:xfrm>
              <a:off x="3251337" y="402151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윤수빈</a:t>
              </a:r>
            </a:p>
          </p:txBody>
        </p:sp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94F3BC79-C081-4F07-A789-75DA028335FA}"/>
                </a:ext>
              </a:extLst>
            </p:cNvPr>
            <p:cNvGrpSpPr/>
            <p:nvPr/>
          </p:nvGrpSpPr>
          <p:grpSpPr>
            <a:xfrm>
              <a:off x="2272176" y="1052479"/>
              <a:ext cx="703513" cy="232055"/>
              <a:chOff x="1454428" y="1474570"/>
              <a:chExt cx="703513" cy="232055"/>
            </a:xfrm>
          </p:grpSpPr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52B6A3F5-64EE-4FE1-892C-5E61D9F08A87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BD98E71-F933-40C9-8627-F677FEB7EA01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1E8AE38F-3E9C-4FB2-901E-4EB0D7A0B68A}"/>
                </a:ext>
              </a:extLst>
            </p:cNvPr>
            <p:cNvGrpSpPr/>
            <p:nvPr/>
          </p:nvGrpSpPr>
          <p:grpSpPr>
            <a:xfrm>
              <a:off x="6107576" y="1052479"/>
              <a:ext cx="703513" cy="232055"/>
              <a:chOff x="1454428" y="1474570"/>
              <a:chExt cx="703513" cy="232055"/>
            </a:xfrm>
          </p:grpSpPr>
          <p:sp>
            <p:nvSpPr>
              <p:cNvPr id="50" name="사각형: 둥근 모서리 49">
                <a:extLst>
                  <a:ext uri="{FF2B5EF4-FFF2-40B4-BE49-F238E27FC236}">
                    <a16:creationId xmlns:a16="http://schemas.microsoft.com/office/drawing/2014/main" id="{60D1DFAB-9012-415B-974A-8120FA956F10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B31153C-F4F3-4427-9052-E3C5E21A5FEB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92CBA085-54DC-40B1-88F3-F36FCAC45999}"/>
                </a:ext>
              </a:extLst>
            </p:cNvPr>
            <p:cNvSpPr txBox="1"/>
            <p:nvPr/>
          </p:nvSpPr>
          <p:spPr>
            <a:xfrm>
              <a:off x="3062194" y="988370"/>
              <a:ext cx="1911350" cy="10306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진로상담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개인 및 집단상담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진로검사 및 해석상담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문제 유형별 심리코칭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진로발달캠페인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636AE96-0D31-4DCD-B291-6C452AC39490}"/>
                </a:ext>
              </a:extLst>
            </p:cNvPr>
            <p:cNvSpPr txBox="1"/>
            <p:nvPr/>
          </p:nvSpPr>
          <p:spPr>
            <a:xfrm>
              <a:off x="6913747" y="981270"/>
              <a:ext cx="2499759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광주여자대학교 상담심리학 학사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청소년상담사 </a:t>
              </a:r>
              <a:r>
                <a:rPr lang="en-US" altLang="ko-KR" sz="1050" dirty="0"/>
                <a:t>3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여성가족부</a:t>
              </a:r>
              <a:r>
                <a:rPr lang="en-US" altLang="ko-KR" sz="1050" dirty="0"/>
                <a:t>)</a:t>
              </a: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75E232BC-0A83-4296-B795-AED1111C9B33}"/>
              </a:ext>
            </a:extLst>
          </p:cNvPr>
          <p:cNvSpPr txBox="1"/>
          <p:nvPr/>
        </p:nvSpPr>
        <p:spPr>
          <a:xfrm>
            <a:off x="7153623" y="2881343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3857    E-Mail : </a:t>
            </a:r>
            <a:r>
              <a:rPr lang="en-US" altLang="ko-KR" sz="1000" kern="100" dirty="0">
                <a:solidFill>
                  <a:srgbClr val="000000"/>
                </a:solidFill>
                <a:ea typeface="함초롬바탕" panose="02030604000101010101" pitchFamily="18" charset="-127"/>
              </a:rPr>
              <a:t>s02045</a:t>
            </a:r>
            <a:r>
              <a:rPr lang="en-US" altLang="ko-KR" sz="1000" kern="100" spc="0" dirty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@kwu.ac.kr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32636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F9E32D3-DC68-4D34-8072-857EB92B2049}"/>
              </a:ext>
            </a:extLst>
          </p:cNvPr>
          <p:cNvGrpSpPr/>
          <p:nvPr/>
        </p:nvGrpSpPr>
        <p:grpSpPr>
          <a:xfrm>
            <a:off x="2139396" y="524874"/>
            <a:ext cx="7938000" cy="2019330"/>
            <a:chOff x="1910796" y="244026"/>
            <a:chExt cx="7938000" cy="2019330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7402F280-C17C-407B-A132-B4D5081BCFBC}"/>
                </a:ext>
              </a:extLst>
            </p:cNvPr>
            <p:cNvSpPr/>
            <p:nvPr/>
          </p:nvSpPr>
          <p:spPr>
            <a:xfrm>
              <a:off x="1918203" y="244026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A44F0FD2-A6F1-4FBB-BF8C-B8393B7D00F8}"/>
                </a:ext>
              </a:extLst>
            </p:cNvPr>
            <p:cNvSpPr/>
            <p:nvPr/>
          </p:nvSpPr>
          <p:spPr>
            <a:xfrm>
              <a:off x="1918203" y="245294"/>
              <a:ext cx="7924800" cy="201806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73935730-E413-4384-9814-07835099AC2C}"/>
                </a:ext>
              </a:extLst>
            </p:cNvPr>
            <p:cNvCxnSpPr>
              <a:cxnSpLocks/>
            </p:cNvCxnSpPr>
            <p:nvPr/>
          </p:nvCxnSpPr>
          <p:spPr>
            <a:xfrm>
              <a:off x="1910796" y="244026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89091F9-38BA-4E5C-B7E9-1640E3B868AC}"/>
                </a:ext>
              </a:extLst>
            </p:cNvPr>
            <p:cNvSpPr txBox="1"/>
            <p:nvPr/>
          </p:nvSpPr>
          <p:spPr>
            <a:xfrm>
              <a:off x="2079281" y="441509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특별상담원</a:t>
              </a:r>
              <a:endParaRPr lang="ko-KR" altLang="en-US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596C193-1845-4CEC-B3E0-F07616DE7682}"/>
                </a:ext>
              </a:extLst>
            </p:cNvPr>
            <p:cNvSpPr txBox="1"/>
            <p:nvPr/>
          </p:nvSpPr>
          <p:spPr>
            <a:xfrm>
              <a:off x="3251337" y="402151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박진희</a:t>
              </a: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9DA58133-6B12-47C2-9A57-0E6631E96A4E}"/>
                </a:ext>
              </a:extLst>
            </p:cNvPr>
            <p:cNvGrpSpPr/>
            <p:nvPr/>
          </p:nvGrpSpPr>
          <p:grpSpPr>
            <a:xfrm>
              <a:off x="2272176" y="1052479"/>
              <a:ext cx="703513" cy="232055"/>
              <a:chOff x="1454428" y="1474570"/>
              <a:chExt cx="703513" cy="232055"/>
            </a:xfrm>
          </p:grpSpPr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71A39116-1245-4C9E-B1AC-07A1F93FF000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F5496C4-6BF4-4DBB-80BC-B1311B711785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D728B127-29F2-47D5-A9F5-E797AAC55E3B}"/>
                </a:ext>
              </a:extLst>
            </p:cNvPr>
            <p:cNvGrpSpPr/>
            <p:nvPr/>
          </p:nvGrpSpPr>
          <p:grpSpPr>
            <a:xfrm>
              <a:off x="6107576" y="1052479"/>
              <a:ext cx="703513" cy="232055"/>
              <a:chOff x="1454428" y="1474570"/>
              <a:chExt cx="703513" cy="232055"/>
            </a:xfrm>
          </p:grpSpPr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41977B16-E94E-4C44-BB42-EFE5C0B1A5A5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47ACB1E-EE70-4DCF-8CE8-E10856D6EAEE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106772-6C9D-40DD-B438-9E7092A07075}"/>
                </a:ext>
              </a:extLst>
            </p:cNvPr>
            <p:cNvSpPr txBox="1"/>
            <p:nvPr/>
          </p:nvSpPr>
          <p:spPr>
            <a:xfrm>
              <a:off x="3062194" y="988370"/>
              <a:ext cx="1911350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진로 심층상담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진로검사 및 해석상담</a:t>
              </a:r>
              <a:endParaRPr lang="en-US" altLang="ko-KR" sz="105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104C4E8-B552-4EFF-90D9-EA0490A59C1F}"/>
                </a:ext>
              </a:extLst>
            </p:cNvPr>
            <p:cNvSpPr txBox="1"/>
            <p:nvPr/>
          </p:nvSpPr>
          <p:spPr>
            <a:xfrm>
              <a:off x="6913747" y="981270"/>
              <a:ext cx="2499759" cy="788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목포대학교 교육학 박사 재학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전문상담사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한국상담학회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청소년상담사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여성가족부</a:t>
              </a:r>
              <a:r>
                <a:rPr lang="en-US" altLang="ko-KR" sz="1050" dirty="0"/>
                <a:t>)</a:t>
              </a: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AFE873A2-B029-413E-8A59-23E4B543BC8E}"/>
              </a:ext>
            </a:extLst>
          </p:cNvPr>
          <p:cNvGrpSpPr/>
          <p:nvPr/>
        </p:nvGrpSpPr>
        <p:grpSpPr>
          <a:xfrm>
            <a:off x="2138087" y="2688608"/>
            <a:ext cx="7938000" cy="2019330"/>
            <a:chOff x="1910796" y="244026"/>
            <a:chExt cx="7938000" cy="2019330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CE5C8590-0C31-49A4-9E87-2AC01CE01036}"/>
                </a:ext>
              </a:extLst>
            </p:cNvPr>
            <p:cNvSpPr/>
            <p:nvPr/>
          </p:nvSpPr>
          <p:spPr>
            <a:xfrm>
              <a:off x="1918203" y="244026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6768EB43-B627-4B8F-AC2D-C087CEEA5EF0}"/>
                </a:ext>
              </a:extLst>
            </p:cNvPr>
            <p:cNvSpPr/>
            <p:nvPr/>
          </p:nvSpPr>
          <p:spPr>
            <a:xfrm>
              <a:off x="1918203" y="245294"/>
              <a:ext cx="7924800" cy="201806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5D0D0575-D51F-4970-8666-830A35701C75}"/>
                </a:ext>
              </a:extLst>
            </p:cNvPr>
            <p:cNvCxnSpPr>
              <a:cxnSpLocks/>
            </p:cNvCxnSpPr>
            <p:nvPr/>
          </p:nvCxnSpPr>
          <p:spPr>
            <a:xfrm>
              <a:off x="1910796" y="244026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1554D00-83CE-4204-913E-8E37BEA6C942}"/>
                </a:ext>
              </a:extLst>
            </p:cNvPr>
            <p:cNvSpPr txBox="1"/>
            <p:nvPr/>
          </p:nvSpPr>
          <p:spPr>
            <a:xfrm>
              <a:off x="2079281" y="441509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특별상담원</a:t>
              </a:r>
              <a:endParaRPr lang="ko-KR" altLang="en-US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1D49658-4FFC-4066-BE88-ED2BF8C2E8D9}"/>
                </a:ext>
              </a:extLst>
            </p:cNvPr>
            <p:cNvSpPr txBox="1"/>
            <p:nvPr/>
          </p:nvSpPr>
          <p:spPr>
            <a:xfrm>
              <a:off x="3251337" y="402151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서은주</a:t>
              </a:r>
            </a:p>
          </p:txBody>
        </p: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A6E74BA7-1AA8-4121-9F8A-05354EC9822C}"/>
                </a:ext>
              </a:extLst>
            </p:cNvPr>
            <p:cNvGrpSpPr/>
            <p:nvPr/>
          </p:nvGrpSpPr>
          <p:grpSpPr>
            <a:xfrm>
              <a:off x="2272176" y="1052479"/>
              <a:ext cx="703513" cy="232055"/>
              <a:chOff x="1454428" y="1474570"/>
              <a:chExt cx="703513" cy="232055"/>
            </a:xfrm>
          </p:grpSpPr>
          <p:sp>
            <p:nvSpPr>
              <p:cNvPr id="42" name="사각형: 둥근 모서리 41">
                <a:extLst>
                  <a:ext uri="{FF2B5EF4-FFF2-40B4-BE49-F238E27FC236}">
                    <a16:creationId xmlns:a16="http://schemas.microsoft.com/office/drawing/2014/main" id="{CA5C5333-AD2E-40D2-B60D-CEF79520B9F4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489A52A1-1970-4A4A-A1F4-B09E9EEE9118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60CA117D-21EF-4160-B3C5-ACA60DF3705C}"/>
                </a:ext>
              </a:extLst>
            </p:cNvPr>
            <p:cNvGrpSpPr/>
            <p:nvPr/>
          </p:nvGrpSpPr>
          <p:grpSpPr>
            <a:xfrm>
              <a:off x="6107576" y="1052479"/>
              <a:ext cx="703513" cy="232055"/>
              <a:chOff x="1454428" y="1474570"/>
              <a:chExt cx="703513" cy="232055"/>
            </a:xfrm>
          </p:grpSpPr>
          <p:sp>
            <p:nvSpPr>
              <p:cNvPr id="40" name="사각형: 둥근 모서리 39">
                <a:extLst>
                  <a:ext uri="{FF2B5EF4-FFF2-40B4-BE49-F238E27FC236}">
                    <a16:creationId xmlns:a16="http://schemas.microsoft.com/office/drawing/2014/main" id="{03E05757-71F2-40F8-9445-E3B846FEDE5F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7AE822AD-D732-42BE-9E41-7B1A3C88CC37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CB07E13-3482-4367-BBBA-7E13FAD5D79A}"/>
                </a:ext>
              </a:extLst>
            </p:cNvPr>
            <p:cNvSpPr txBox="1"/>
            <p:nvPr/>
          </p:nvSpPr>
          <p:spPr>
            <a:xfrm>
              <a:off x="3062194" y="988370"/>
              <a:ext cx="1911350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 위기상담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심리검사 및 해석상담</a:t>
              </a:r>
              <a:endParaRPr lang="en-US" altLang="ko-KR" sz="1050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0423AD6-56D8-4228-990F-560A46ADE040}"/>
                </a:ext>
              </a:extLst>
            </p:cNvPr>
            <p:cNvSpPr txBox="1"/>
            <p:nvPr/>
          </p:nvSpPr>
          <p:spPr>
            <a:xfrm>
              <a:off x="6913747" y="981270"/>
              <a:ext cx="2683949" cy="788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국립경상대학교 교육학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교육상담</a:t>
              </a:r>
              <a:r>
                <a:rPr lang="en-US" altLang="ko-KR" sz="1050" dirty="0"/>
                <a:t>)</a:t>
              </a:r>
              <a:r>
                <a:rPr lang="ko-KR" altLang="en-US" sz="1050" dirty="0"/>
                <a:t> 박사 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전문상담사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한국상담학회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전문상담교사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교육부</a:t>
              </a:r>
              <a:r>
                <a:rPr lang="en-US" altLang="ko-KR" sz="1050" dirty="0"/>
                <a:t>)</a:t>
              </a:r>
            </a:p>
          </p:txBody>
        </p: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875D8AF6-558C-4246-80AA-F6A47F4F7AC9}"/>
              </a:ext>
            </a:extLst>
          </p:cNvPr>
          <p:cNvGrpSpPr/>
          <p:nvPr/>
        </p:nvGrpSpPr>
        <p:grpSpPr>
          <a:xfrm>
            <a:off x="2107315" y="18926"/>
            <a:ext cx="1937018" cy="400110"/>
            <a:chOff x="2099906" y="552331"/>
            <a:chExt cx="1937018" cy="400110"/>
          </a:xfrm>
        </p:grpSpPr>
        <p:sp>
          <p:nvSpPr>
            <p:cNvPr id="59" name="원형: 비어 있음 58">
              <a:extLst>
                <a:ext uri="{FF2B5EF4-FFF2-40B4-BE49-F238E27FC236}">
                  <a16:creationId xmlns:a16="http://schemas.microsoft.com/office/drawing/2014/main" id="{E7FBA14D-D182-4029-8D14-18B809828973}"/>
                </a:ext>
              </a:extLst>
            </p:cNvPr>
            <p:cNvSpPr/>
            <p:nvPr/>
          </p:nvSpPr>
          <p:spPr>
            <a:xfrm>
              <a:off x="2099906" y="608134"/>
              <a:ext cx="252000" cy="252000"/>
            </a:xfrm>
            <a:prstGeom prst="donu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16E87D41-B7A8-4CF5-9037-E745497C83D0}"/>
                </a:ext>
              </a:extLst>
            </p:cNvPr>
            <p:cNvSpPr txBox="1"/>
            <p:nvPr/>
          </p:nvSpPr>
          <p:spPr>
            <a:xfrm>
              <a:off x="2421197" y="552331"/>
              <a:ext cx="16157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/>
                <a:t>객원상담원</a:t>
              </a:r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AA319FDE-3686-4C0B-99A1-88C6E87E40D7}"/>
              </a:ext>
            </a:extLst>
          </p:cNvPr>
          <p:cNvSpPr txBox="1"/>
          <p:nvPr/>
        </p:nvSpPr>
        <p:spPr>
          <a:xfrm>
            <a:off x="7169664" y="746037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3591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DFF1303-5CDF-4779-969F-7ED007FBBA05}"/>
              </a:ext>
            </a:extLst>
          </p:cNvPr>
          <p:cNvSpPr txBox="1"/>
          <p:nvPr/>
        </p:nvSpPr>
        <p:spPr>
          <a:xfrm>
            <a:off x="7169664" y="2909297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3591   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3CC6D722-EF74-4F59-929E-599888C3BF6F}"/>
              </a:ext>
            </a:extLst>
          </p:cNvPr>
          <p:cNvGrpSpPr/>
          <p:nvPr/>
        </p:nvGrpSpPr>
        <p:grpSpPr>
          <a:xfrm>
            <a:off x="2135031" y="4839740"/>
            <a:ext cx="7938000" cy="2019330"/>
            <a:chOff x="1910796" y="244026"/>
            <a:chExt cx="7938000" cy="2019330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6889DBC0-4239-4525-8361-A170AAF477CA}"/>
                </a:ext>
              </a:extLst>
            </p:cNvPr>
            <p:cNvSpPr/>
            <p:nvPr/>
          </p:nvSpPr>
          <p:spPr>
            <a:xfrm>
              <a:off x="1918203" y="244026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CEA0E6D5-0B5C-4C04-97EA-59FBAAF35293}"/>
                </a:ext>
              </a:extLst>
            </p:cNvPr>
            <p:cNvSpPr/>
            <p:nvPr/>
          </p:nvSpPr>
          <p:spPr>
            <a:xfrm>
              <a:off x="1918203" y="245294"/>
              <a:ext cx="7924800" cy="201806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F4A635D0-D8BD-4F90-8401-C48BE8F5671D}"/>
                </a:ext>
              </a:extLst>
            </p:cNvPr>
            <p:cNvCxnSpPr>
              <a:cxnSpLocks/>
            </p:cNvCxnSpPr>
            <p:nvPr/>
          </p:nvCxnSpPr>
          <p:spPr>
            <a:xfrm>
              <a:off x="1910796" y="244026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C6CF3E7A-35C3-4414-A05D-2F25B9D383F1}"/>
                </a:ext>
              </a:extLst>
            </p:cNvPr>
            <p:cNvSpPr txBox="1"/>
            <p:nvPr/>
          </p:nvSpPr>
          <p:spPr>
            <a:xfrm>
              <a:off x="2079281" y="441509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특별상담원</a:t>
              </a:r>
              <a:endParaRPr lang="ko-KR" altLang="en-US" dirty="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831CF15-7A88-40D8-9603-A0EF9F2543D6}"/>
                </a:ext>
              </a:extLst>
            </p:cNvPr>
            <p:cNvSpPr txBox="1"/>
            <p:nvPr/>
          </p:nvSpPr>
          <p:spPr>
            <a:xfrm>
              <a:off x="3251337" y="402151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이수인</a:t>
              </a:r>
            </a:p>
          </p:txBody>
        </p: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1EB06543-365B-443A-8413-C33079BF511D}"/>
                </a:ext>
              </a:extLst>
            </p:cNvPr>
            <p:cNvGrpSpPr/>
            <p:nvPr/>
          </p:nvGrpSpPr>
          <p:grpSpPr>
            <a:xfrm>
              <a:off x="2272176" y="1052479"/>
              <a:ext cx="703513" cy="232055"/>
              <a:chOff x="1454428" y="1474570"/>
              <a:chExt cx="703513" cy="232055"/>
            </a:xfrm>
          </p:grpSpPr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id="{A4BB2ADA-9433-44A6-B88D-1454E6190734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0D189872-84CF-47A9-B420-9C6AC05CA583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2A580E03-81C2-4497-A493-6752F160CBFD}"/>
                </a:ext>
              </a:extLst>
            </p:cNvPr>
            <p:cNvGrpSpPr/>
            <p:nvPr/>
          </p:nvGrpSpPr>
          <p:grpSpPr>
            <a:xfrm>
              <a:off x="6107576" y="1052479"/>
              <a:ext cx="703513" cy="232055"/>
              <a:chOff x="1454428" y="1474570"/>
              <a:chExt cx="703513" cy="232055"/>
            </a:xfrm>
          </p:grpSpPr>
          <p:sp>
            <p:nvSpPr>
              <p:cNvPr id="54" name="사각형: 둥근 모서리 53">
                <a:extLst>
                  <a:ext uri="{FF2B5EF4-FFF2-40B4-BE49-F238E27FC236}">
                    <a16:creationId xmlns:a16="http://schemas.microsoft.com/office/drawing/2014/main" id="{03EE1400-9DCD-401D-BFBA-30A50459503A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780C4E27-B5D4-4729-8D19-E882813026B1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2324337-0AC6-4E0A-8BC3-C235A6D8105B}"/>
                </a:ext>
              </a:extLst>
            </p:cNvPr>
            <p:cNvSpPr txBox="1"/>
            <p:nvPr/>
          </p:nvSpPr>
          <p:spPr>
            <a:xfrm>
              <a:off x="3062194" y="988370"/>
              <a:ext cx="1911350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 위기상담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심리검사 및 해석상담</a:t>
              </a:r>
              <a:endParaRPr lang="en-US" altLang="ko-KR" sz="1050" dirty="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6DB2784B-4B07-4B56-84C0-B39FF53AECA5}"/>
                </a:ext>
              </a:extLst>
            </p:cNvPr>
            <p:cNvSpPr txBox="1"/>
            <p:nvPr/>
          </p:nvSpPr>
          <p:spPr>
            <a:xfrm>
              <a:off x="6913747" y="981270"/>
              <a:ext cx="2683949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전남대학교 상담심리학 박사 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상담심리사 </a:t>
              </a:r>
              <a:r>
                <a:rPr lang="en-US" altLang="ko-KR" sz="1050" dirty="0"/>
                <a:t>1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한국상담심리학회</a:t>
              </a:r>
              <a:r>
                <a:rPr lang="en-US" altLang="ko-KR" sz="1050" dirty="0"/>
                <a:t>)</a:t>
              </a: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EFED29C8-6029-4A3F-A2B5-42EA3F6F1D1E}"/>
              </a:ext>
            </a:extLst>
          </p:cNvPr>
          <p:cNvSpPr txBox="1"/>
          <p:nvPr/>
        </p:nvSpPr>
        <p:spPr>
          <a:xfrm>
            <a:off x="7157821" y="5081803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3591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03752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FD92DE4B-D76A-425C-8EA1-1BE1A3C4E06C}"/>
              </a:ext>
            </a:extLst>
          </p:cNvPr>
          <p:cNvGrpSpPr/>
          <p:nvPr/>
        </p:nvGrpSpPr>
        <p:grpSpPr>
          <a:xfrm>
            <a:off x="2127624" y="789361"/>
            <a:ext cx="7938000" cy="2019330"/>
            <a:chOff x="1910796" y="244026"/>
            <a:chExt cx="7938000" cy="2019330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46FAA0F5-9259-4AC9-AA13-94A2590C65BB}"/>
                </a:ext>
              </a:extLst>
            </p:cNvPr>
            <p:cNvSpPr/>
            <p:nvPr/>
          </p:nvSpPr>
          <p:spPr>
            <a:xfrm>
              <a:off x="1918203" y="244026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B829265C-8D8E-4FA5-8BEB-274255A6EAFF}"/>
                </a:ext>
              </a:extLst>
            </p:cNvPr>
            <p:cNvSpPr/>
            <p:nvPr/>
          </p:nvSpPr>
          <p:spPr>
            <a:xfrm>
              <a:off x="1918203" y="245294"/>
              <a:ext cx="7924800" cy="201806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8DD0D7DA-153D-4AC3-952A-D585AE9EAECA}"/>
                </a:ext>
              </a:extLst>
            </p:cNvPr>
            <p:cNvCxnSpPr>
              <a:cxnSpLocks/>
            </p:cNvCxnSpPr>
            <p:nvPr/>
          </p:nvCxnSpPr>
          <p:spPr>
            <a:xfrm>
              <a:off x="1910796" y="244026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D8DFA03-1A22-488D-9994-CE0B8BD14480}"/>
                </a:ext>
              </a:extLst>
            </p:cNvPr>
            <p:cNvSpPr txBox="1"/>
            <p:nvPr/>
          </p:nvSpPr>
          <p:spPr>
            <a:xfrm>
              <a:off x="2079281" y="441509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특별상담원</a:t>
              </a:r>
              <a:endParaRPr lang="ko-KR" altLang="en-US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01948D1-ADD5-41ED-AD3A-761C78360D3A}"/>
                </a:ext>
              </a:extLst>
            </p:cNvPr>
            <p:cNvSpPr txBox="1"/>
            <p:nvPr/>
          </p:nvSpPr>
          <p:spPr>
            <a:xfrm>
              <a:off x="3251337" y="402151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장혜정</a:t>
              </a:r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742C452F-1C96-4A6A-9AE5-584E6449E70F}"/>
                </a:ext>
              </a:extLst>
            </p:cNvPr>
            <p:cNvGrpSpPr/>
            <p:nvPr/>
          </p:nvGrpSpPr>
          <p:grpSpPr>
            <a:xfrm>
              <a:off x="2272176" y="1052479"/>
              <a:ext cx="703513" cy="232055"/>
              <a:chOff x="1454428" y="1474570"/>
              <a:chExt cx="703513" cy="232055"/>
            </a:xfrm>
          </p:grpSpPr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A39EBC35-7CC1-4B85-8BBA-B0E08112B49F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55685B4-03DD-45BB-88A5-482B33C16CD4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B53C6525-2B16-481A-B901-0493B5ACCD30}"/>
                </a:ext>
              </a:extLst>
            </p:cNvPr>
            <p:cNvGrpSpPr/>
            <p:nvPr/>
          </p:nvGrpSpPr>
          <p:grpSpPr>
            <a:xfrm>
              <a:off x="6107576" y="1052479"/>
              <a:ext cx="703513" cy="232055"/>
              <a:chOff x="1454428" y="1474570"/>
              <a:chExt cx="703513" cy="232055"/>
            </a:xfrm>
          </p:grpSpPr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131B572-9D39-425D-8057-CFD1D20E94C8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8767AC5-8D96-4BCF-A2E8-E7B0C144DF54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67B231D-D7F7-4C99-B8E6-7C3FFB1EAF78}"/>
                </a:ext>
              </a:extLst>
            </p:cNvPr>
            <p:cNvSpPr txBox="1"/>
            <p:nvPr/>
          </p:nvSpPr>
          <p:spPr>
            <a:xfrm>
              <a:off x="3062194" y="988370"/>
              <a:ext cx="1911350" cy="545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진로 심층상담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진로검사 및 해석상담</a:t>
              </a:r>
              <a:endParaRPr lang="en-US" altLang="ko-KR" sz="105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3518CAB-4499-4178-98F9-53884E1DACC6}"/>
                </a:ext>
              </a:extLst>
            </p:cNvPr>
            <p:cNvSpPr txBox="1"/>
            <p:nvPr/>
          </p:nvSpPr>
          <p:spPr>
            <a:xfrm>
              <a:off x="6913747" y="981270"/>
              <a:ext cx="2683949" cy="788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동신대학교</a:t>
              </a:r>
              <a:r>
                <a:rPr lang="en-US" altLang="ko-KR" sz="1050" dirty="0"/>
                <a:t> </a:t>
              </a:r>
              <a:r>
                <a:rPr lang="ko-KR" altLang="en-US" sz="1050" dirty="0"/>
                <a:t>상담심리학 박사</a:t>
              </a:r>
              <a:endParaRPr lang="en-US" altLang="ko-KR" sz="1050" dirty="0"/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상담심리사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한국상담심리학회</a:t>
              </a:r>
              <a:r>
                <a:rPr lang="en-US" altLang="ko-KR" sz="1050" dirty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50" dirty="0"/>
                <a:t>청소년상담사 </a:t>
              </a:r>
              <a:r>
                <a:rPr lang="en-US" altLang="ko-KR" sz="1050" dirty="0"/>
                <a:t>2</a:t>
              </a:r>
              <a:r>
                <a:rPr lang="ko-KR" altLang="en-US" sz="1050" dirty="0"/>
                <a:t>급 </a:t>
              </a:r>
              <a:r>
                <a:rPr lang="en-US" altLang="ko-KR" sz="1050" dirty="0"/>
                <a:t>(</a:t>
              </a:r>
              <a:r>
                <a:rPr lang="ko-KR" altLang="en-US" sz="1050" dirty="0"/>
                <a:t>여성가족부</a:t>
              </a:r>
              <a:r>
                <a:rPr lang="en-US" altLang="ko-KR" sz="1050" dirty="0"/>
                <a:t>)</a:t>
              </a:r>
            </a:p>
          </p:txBody>
        </p: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4475A3C0-05CF-4E34-BC9C-9B56DFEF98C8}"/>
              </a:ext>
            </a:extLst>
          </p:cNvPr>
          <p:cNvSpPr txBox="1"/>
          <p:nvPr/>
        </p:nvSpPr>
        <p:spPr>
          <a:xfrm>
            <a:off x="7157821" y="1006732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3591    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E16DE173-87AE-4384-95C5-52EA062F6AA5}"/>
              </a:ext>
            </a:extLst>
          </p:cNvPr>
          <p:cNvGrpSpPr/>
          <p:nvPr/>
        </p:nvGrpSpPr>
        <p:grpSpPr>
          <a:xfrm>
            <a:off x="2138844" y="2919083"/>
            <a:ext cx="7938000" cy="1280565"/>
            <a:chOff x="6230126" y="4160768"/>
            <a:chExt cx="7938000" cy="1280565"/>
          </a:xfrm>
        </p:grpSpPr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6D164298-0430-4F76-956F-A9C89FCD2CB6}"/>
                </a:ext>
              </a:extLst>
            </p:cNvPr>
            <p:cNvSpPr/>
            <p:nvPr/>
          </p:nvSpPr>
          <p:spPr>
            <a:xfrm>
              <a:off x="6237533" y="4160768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BEDDDE3E-0ECA-4AE6-9357-074906DD05B3}"/>
                </a:ext>
              </a:extLst>
            </p:cNvPr>
            <p:cNvSpPr/>
            <p:nvPr/>
          </p:nvSpPr>
          <p:spPr>
            <a:xfrm>
              <a:off x="6237533" y="4162036"/>
              <a:ext cx="7924800" cy="1279297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4AC0032E-7CF3-488C-9D4A-17B6EE627792}"/>
                </a:ext>
              </a:extLst>
            </p:cNvPr>
            <p:cNvCxnSpPr>
              <a:cxnSpLocks/>
            </p:cNvCxnSpPr>
            <p:nvPr/>
          </p:nvCxnSpPr>
          <p:spPr>
            <a:xfrm>
              <a:off x="6230126" y="4160768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FF2A1D4-6B16-4A3D-85AC-C3672B89ABE3}"/>
                </a:ext>
              </a:extLst>
            </p:cNvPr>
            <p:cNvSpPr txBox="1"/>
            <p:nvPr/>
          </p:nvSpPr>
          <p:spPr>
            <a:xfrm>
              <a:off x="6398611" y="4358251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인턴상담원</a:t>
              </a:r>
              <a:endParaRPr lang="ko-KR" altLang="en-US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2EC9DC2-F037-4F9B-A645-4B276F89109E}"/>
                </a:ext>
              </a:extLst>
            </p:cNvPr>
            <p:cNvSpPr txBox="1"/>
            <p:nvPr/>
          </p:nvSpPr>
          <p:spPr>
            <a:xfrm>
              <a:off x="7570667" y="4318893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오은선</a:t>
              </a:r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1993B205-F229-4376-A9BD-B8E3D9405DA0}"/>
                </a:ext>
              </a:extLst>
            </p:cNvPr>
            <p:cNvGrpSpPr/>
            <p:nvPr/>
          </p:nvGrpSpPr>
          <p:grpSpPr>
            <a:xfrm>
              <a:off x="6591506" y="4969221"/>
              <a:ext cx="703513" cy="232055"/>
              <a:chOff x="1454428" y="1474570"/>
              <a:chExt cx="703513" cy="232055"/>
            </a:xfrm>
          </p:grpSpPr>
          <p:sp>
            <p:nvSpPr>
              <p:cNvPr id="44" name="사각형: 둥근 모서리 43">
                <a:extLst>
                  <a:ext uri="{FF2B5EF4-FFF2-40B4-BE49-F238E27FC236}">
                    <a16:creationId xmlns:a16="http://schemas.microsoft.com/office/drawing/2014/main" id="{2D695166-0696-4461-BBE9-3E83E59D5C2D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67F083B5-AB9B-4156-BC19-B97F7F59B9BE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8D22F6CC-F2EC-48B9-9A9C-F558EEDECF69}"/>
                </a:ext>
              </a:extLst>
            </p:cNvPr>
            <p:cNvGrpSpPr/>
            <p:nvPr/>
          </p:nvGrpSpPr>
          <p:grpSpPr>
            <a:xfrm>
              <a:off x="10426906" y="4969221"/>
              <a:ext cx="703513" cy="232055"/>
              <a:chOff x="1454428" y="1474570"/>
              <a:chExt cx="703513" cy="232055"/>
            </a:xfrm>
          </p:grpSpPr>
          <p:sp>
            <p:nvSpPr>
              <p:cNvPr id="42" name="사각형: 둥근 모서리 41">
                <a:extLst>
                  <a:ext uri="{FF2B5EF4-FFF2-40B4-BE49-F238E27FC236}">
                    <a16:creationId xmlns:a16="http://schemas.microsoft.com/office/drawing/2014/main" id="{52CCBD5F-EF15-457A-A757-D256B1274468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615DB9F7-3B8F-4FE9-B8BC-3D0845AF6E27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D0D79160-8C16-470C-AC5C-B6694B85025D}"/>
                </a:ext>
              </a:extLst>
            </p:cNvPr>
            <p:cNvSpPr txBox="1"/>
            <p:nvPr/>
          </p:nvSpPr>
          <p:spPr>
            <a:xfrm>
              <a:off x="7381524" y="4905112"/>
              <a:ext cx="1911350" cy="303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매체상담 및 인터넷상담</a:t>
              </a:r>
              <a:endParaRPr lang="en-US" altLang="ko-KR" sz="1050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28CA2B3-FD9A-4B75-B43A-F8032F1FD271}"/>
                </a:ext>
              </a:extLst>
            </p:cNvPr>
            <p:cNvSpPr txBox="1"/>
            <p:nvPr/>
          </p:nvSpPr>
          <p:spPr>
            <a:xfrm>
              <a:off x="11233077" y="4898012"/>
              <a:ext cx="2683949" cy="303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광주여대 상담임상심리학과 석사 재학</a:t>
              </a:r>
              <a:endParaRPr lang="en-US" altLang="ko-KR" sz="1050" dirty="0"/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F1960526-A32C-486D-94A8-225D8A616CBD}"/>
              </a:ext>
            </a:extLst>
          </p:cNvPr>
          <p:cNvGrpSpPr/>
          <p:nvPr/>
        </p:nvGrpSpPr>
        <p:grpSpPr>
          <a:xfrm>
            <a:off x="2144562" y="4311618"/>
            <a:ext cx="7938000" cy="1272620"/>
            <a:chOff x="-1861545" y="4168722"/>
            <a:chExt cx="7938000" cy="1272620"/>
          </a:xfrm>
        </p:grpSpPr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633B0D32-6F42-40D7-B40C-14B4E5C2A226}"/>
                </a:ext>
              </a:extLst>
            </p:cNvPr>
            <p:cNvSpPr/>
            <p:nvPr/>
          </p:nvSpPr>
          <p:spPr>
            <a:xfrm>
              <a:off x="-1854138" y="4168722"/>
              <a:ext cx="7920568" cy="63774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FD5C73A0-AE08-44F6-B541-FE08B168A88C}"/>
                </a:ext>
              </a:extLst>
            </p:cNvPr>
            <p:cNvSpPr/>
            <p:nvPr/>
          </p:nvSpPr>
          <p:spPr>
            <a:xfrm>
              <a:off x="-1854138" y="4169990"/>
              <a:ext cx="7924800" cy="1271352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D4924709-4527-4671-9494-588D79D69F0B}"/>
                </a:ext>
              </a:extLst>
            </p:cNvPr>
            <p:cNvCxnSpPr>
              <a:cxnSpLocks/>
            </p:cNvCxnSpPr>
            <p:nvPr/>
          </p:nvCxnSpPr>
          <p:spPr>
            <a:xfrm>
              <a:off x="-1861545" y="4168722"/>
              <a:ext cx="7938000" cy="0"/>
            </a:xfrm>
            <a:prstGeom prst="line">
              <a:avLst/>
            </a:prstGeom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7B2D8CA-73DE-4F99-8FD1-B9C787E9B204}"/>
                </a:ext>
              </a:extLst>
            </p:cNvPr>
            <p:cNvSpPr txBox="1"/>
            <p:nvPr/>
          </p:nvSpPr>
          <p:spPr>
            <a:xfrm>
              <a:off x="-1693060" y="4366205"/>
              <a:ext cx="12143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/>
                <a:t>인턴상담원</a:t>
              </a:r>
              <a:endParaRPr lang="ko-KR" altLang="en-US" dirty="0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D63CB7EE-C4D4-4DC0-8899-C924ACCE49A9}"/>
                </a:ext>
              </a:extLst>
            </p:cNvPr>
            <p:cNvSpPr txBox="1"/>
            <p:nvPr/>
          </p:nvSpPr>
          <p:spPr>
            <a:xfrm>
              <a:off x="-521004" y="4326847"/>
              <a:ext cx="889345" cy="3779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/>
                <a:t>이정남</a:t>
              </a:r>
            </a:p>
          </p:txBody>
        </p:sp>
        <p:grpSp>
          <p:nvGrpSpPr>
            <p:cNvPr id="68" name="그룹 67">
              <a:extLst>
                <a:ext uri="{FF2B5EF4-FFF2-40B4-BE49-F238E27FC236}">
                  <a16:creationId xmlns:a16="http://schemas.microsoft.com/office/drawing/2014/main" id="{C76D35FD-90E3-49BA-B14C-161E111C60E7}"/>
                </a:ext>
              </a:extLst>
            </p:cNvPr>
            <p:cNvGrpSpPr/>
            <p:nvPr/>
          </p:nvGrpSpPr>
          <p:grpSpPr>
            <a:xfrm>
              <a:off x="-1500165" y="4977175"/>
              <a:ext cx="703513" cy="232055"/>
              <a:chOff x="1454428" y="1474570"/>
              <a:chExt cx="703513" cy="232055"/>
            </a:xfrm>
          </p:grpSpPr>
          <p:sp>
            <p:nvSpPr>
              <p:cNvPr id="74" name="사각형: 둥근 모서리 73">
                <a:extLst>
                  <a:ext uri="{FF2B5EF4-FFF2-40B4-BE49-F238E27FC236}">
                    <a16:creationId xmlns:a16="http://schemas.microsoft.com/office/drawing/2014/main" id="{C9FCF4E4-366A-4926-9B9E-54D847DC9194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67953CF7-1644-42FD-83F3-AB46DA9B626B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담당업무</a:t>
                </a:r>
              </a:p>
            </p:txBody>
          </p:sp>
        </p:grpSp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371AABDF-4635-412A-AAC9-37459704A55E}"/>
                </a:ext>
              </a:extLst>
            </p:cNvPr>
            <p:cNvGrpSpPr/>
            <p:nvPr/>
          </p:nvGrpSpPr>
          <p:grpSpPr>
            <a:xfrm>
              <a:off x="2335235" y="4977175"/>
              <a:ext cx="703513" cy="232055"/>
              <a:chOff x="1454428" y="1474570"/>
              <a:chExt cx="703513" cy="232055"/>
            </a:xfrm>
          </p:grpSpPr>
          <p:sp>
            <p:nvSpPr>
              <p:cNvPr id="72" name="사각형: 둥근 모서리 71">
                <a:extLst>
                  <a:ext uri="{FF2B5EF4-FFF2-40B4-BE49-F238E27FC236}">
                    <a16:creationId xmlns:a16="http://schemas.microsoft.com/office/drawing/2014/main" id="{A42F89E3-C05E-4BB7-90AB-15C952EBC827}"/>
                  </a:ext>
                </a:extLst>
              </p:cNvPr>
              <p:cNvSpPr/>
              <p:nvPr/>
            </p:nvSpPr>
            <p:spPr>
              <a:xfrm>
                <a:off x="1454428" y="1474570"/>
                <a:ext cx="687360" cy="230832"/>
              </a:xfrm>
              <a:prstGeom prst="roundRect">
                <a:avLst>
                  <a:gd name="adj" fmla="val 25679"/>
                </a:avLst>
              </a:prstGeom>
              <a:solidFill>
                <a:schemeClr val="tx2">
                  <a:lumMod val="60000"/>
                  <a:lumOff val="40000"/>
                  <a:alpha val="8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9B2252DE-990C-4371-A8A7-79BEDD07D509}"/>
                  </a:ext>
                </a:extLst>
              </p:cNvPr>
              <p:cNvSpPr txBox="1"/>
              <p:nvPr/>
            </p:nvSpPr>
            <p:spPr>
              <a:xfrm>
                <a:off x="1476374" y="1475793"/>
                <a:ext cx="681567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900" b="1" dirty="0">
                    <a:solidFill>
                      <a:schemeClr val="bg1"/>
                    </a:solidFill>
                  </a:rPr>
                  <a:t>자격사항</a:t>
                </a:r>
              </a:p>
            </p:txBody>
          </p: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6DB5FB98-9A7F-4298-8E54-867F8B8F9DFD}"/>
                </a:ext>
              </a:extLst>
            </p:cNvPr>
            <p:cNvSpPr txBox="1"/>
            <p:nvPr/>
          </p:nvSpPr>
          <p:spPr>
            <a:xfrm>
              <a:off x="-710147" y="4913066"/>
              <a:ext cx="1911350" cy="303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매체상담 및 인터넷상담</a:t>
              </a:r>
              <a:endParaRPr lang="en-US" altLang="ko-KR" sz="1050" dirty="0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B2CCF3B0-FA50-4896-A5BE-9134AD46EA6E}"/>
                </a:ext>
              </a:extLst>
            </p:cNvPr>
            <p:cNvSpPr txBox="1"/>
            <p:nvPr/>
          </p:nvSpPr>
          <p:spPr>
            <a:xfrm>
              <a:off x="3141406" y="4905966"/>
              <a:ext cx="2683949" cy="303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50" dirty="0"/>
                <a:t>광주여대 상담임상심리학과 석사 재학</a:t>
              </a:r>
              <a:endParaRPr lang="en-US" altLang="ko-KR" sz="1050" dirty="0"/>
            </a:p>
          </p:txBody>
        </p: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F708F800-9C38-4FF7-84EA-88486BB9C815}"/>
              </a:ext>
            </a:extLst>
          </p:cNvPr>
          <p:cNvSpPr txBox="1"/>
          <p:nvPr/>
        </p:nvSpPr>
        <p:spPr>
          <a:xfrm>
            <a:off x="7150414" y="3129768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3591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5EB7213-8941-4BAF-8C35-DEEA58069485}"/>
              </a:ext>
            </a:extLst>
          </p:cNvPr>
          <p:cNvSpPr txBox="1"/>
          <p:nvPr/>
        </p:nvSpPr>
        <p:spPr>
          <a:xfrm>
            <a:off x="7173564" y="4541157"/>
            <a:ext cx="29152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교내전화 </a:t>
            </a:r>
            <a:r>
              <a:rPr lang="en-US" altLang="ko-KR" sz="1000" dirty="0"/>
              <a:t>: 3591   </a:t>
            </a:r>
            <a:endParaRPr lang="en-US" altLang="ko-KR" sz="10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32565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409</Words>
  <Application>Microsoft Office PowerPoint</Application>
  <PresentationFormat>와이드스크린</PresentationFormat>
  <Paragraphs>137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채령 김</dc:creator>
  <cp:lastModifiedBy>상담센터</cp:lastModifiedBy>
  <cp:revision>27</cp:revision>
  <dcterms:created xsi:type="dcterms:W3CDTF">2021-03-04T00:21:23Z</dcterms:created>
  <dcterms:modified xsi:type="dcterms:W3CDTF">2021-06-07T07:18:47Z</dcterms:modified>
</cp:coreProperties>
</file>